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59" r:id="rId4"/>
    <p:sldId id="265" r:id="rId5"/>
    <p:sldId id="262" r:id="rId6"/>
    <p:sldId id="268" r:id="rId7"/>
    <p:sldId id="284" r:id="rId8"/>
    <p:sldId id="279" r:id="rId9"/>
    <p:sldId id="285" r:id="rId10"/>
    <p:sldId id="261" r:id="rId11"/>
    <p:sldId id="272" r:id="rId12"/>
    <p:sldId id="286" r:id="rId13"/>
    <p:sldId id="266" r:id="rId14"/>
    <p:sldId id="281" r:id="rId15"/>
    <p:sldId id="260" r:id="rId16"/>
    <p:sldId id="283" r:id="rId17"/>
    <p:sldId id="263" r:id="rId18"/>
  </p:sldIdLst>
  <p:sldSz cx="12192000" cy="6858000"/>
  <p:notesSz cx="6858000" cy="9144000"/>
  <p:embeddedFontLst>
    <p:embeddedFont>
      <p:font typeface="Adobe 仿宋 Std R" panose="02020400000000000000" pitchFamily="18" charset="-122"/>
      <p:regular r:id="rId20"/>
    </p:embeddedFont>
    <p:embeddedFont>
      <p:font typeface="等线" panose="02010600030101010101" pitchFamily="2" charset="-122"/>
      <p:regular r:id="rId21"/>
      <p:bold r:id="rId22"/>
    </p:embeddedFont>
  </p:embeddedFontLst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110" d="100"/>
          <a:sy n="110" d="100"/>
        </p:scale>
        <p:origin x="91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77AFB-DBB0-4C3A-8253-EF8103591973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C13D75-0971-46E2-972F-876BF1F022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126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13D75-0971-46E2-972F-876BF1F0223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023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13D75-0971-46E2-972F-876BF1F0223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582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13D75-0971-46E2-972F-876BF1F0223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381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13D75-0971-46E2-972F-876BF1F0223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8502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13D75-0971-46E2-972F-876BF1F0223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19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13D75-0971-46E2-972F-876BF1F0223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0273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13D75-0971-46E2-972F-876BF1F0223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226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13D75-0971-46E2-972F-876BF1F0223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7452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13D75-0971-46E2-972F-876BF1F0223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772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13D75-0971-46E2-972F-876BF1F0223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578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13D75-0971-46E2-972F-876BF1F0223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741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13D75-0971-46E2-972F-876BF1F0223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691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13D75-0971-46E2-972F-876BF1F0223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780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13D75-0971-46E2-972F-876BF1F0223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629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C13D75-0971-46E2-972F-876BF1F0223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9876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13D75-0971-46E2-972F-876BF1F0223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258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13D75-0971-46E2-972F-876BF1F0223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652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62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539401" y="1955802"/>
            <a:ext cx="9128598" cy="3035300"/>
          </a:xfrm>
          <a:custGeom>
            <a:avLst/>
            <a:gdLst>
              <a:gd name="connsiteX0" fmla="*/ 4647286 w 9128598"/>
              <a:gd name="connsiteY0" fmla="*/ 666285 h 3035300"/>
              <a:gd name="connsiteX1" fmla="*/ 6804955 w 9128598"/>
              <a:gd name="connsiteY1" fmla="*/ 666285 h 3035300"/>
              <a:gd name="connsiteX2" fmla="*/ 6804955 w 9128598"/>
              <a:gd name="connsiteY2" fmla="*/ 3035300 h 3035300"/>
              <a:gd name="connsiteX3" fmla="*/ 4647286 w 9128598"/>
              <a:gd name="connsiteY3" fmla="*/ 3035300 h 3035300"/>
              <a:gd name="connsiteX4" fmla="*/ 6970929 w 9128598"/>
              <a:gd name="connsiteY4" fmla="*/ 0 h 3035300"/>
              <a:gd name="connsiteX5" fmla="*/ 9128598 w 9128598"/>
              <a:gd name="connsiteY5" fmla="*/ 0 h 3035300"/>
              <a:gd name="connsiteX6" fmla="*/ 9128598 w 9128598"/>
              <a:gd name="connsiteY6" fmla="*/ 3035300 h 3035300"/>
              <a:gd name="connsiteX7" fmla="*/ 6970929 w 9128598"/>
              <a:gd name="connsiteY7" fmla="*/ 3035300 h 3035300"/>
              <a:gd name="connsiteX8" fmla="*/ 2323643 w 9128598"/>
              <a:gd name="connsiteY8" fmla="*/ 0 h 3035300"/>
              <a:gd name="connsiteX9" fmla="*/ 4481312 w 9128598"/>
              <a:gd name="connsiteY9" fmla="*/ 0 h 3035300"/>
              <a:gd name="connsiteX10" fmla="*/ 4481312 w 9128598"/>
              <a:gd name="connsiteY10" fmla="*/ 2421894 h 3035300"/>
              <a:gd name="connsiteX11" fmla="*/ 2323643 w 9128598"/>
              <a:gd name="connsiteY11" fmla="*/ 2421894 h 3035300"/>
              <a:gd name="connsiteX12" fmla="*/ 0 w 9128598"/>
              <a:gd name="connsiteY12" fmla="*/ 0 h 3035300"/>
              <a:gd name="connsiteX13" fmla="*/ 2157669 w 9128598"/>
              <a:gd name="connsiteY13" fmla="*/ 0 h 3035300"/>
              <a:gd name="connsiteX14" fmla="*/ 2157669 w 9128598"/>
              <a:gd name="connsiteY14" fmla="*/ 3035300 h 3035300"/>
              <a:gd name="connsiteX15" fmla="*/ 0 w 9128598"/>
              <a:gd name="connsiteY15" fmla="*/ 3035300 h 303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128598" h="3035300">
                <a:moveTo>
                  <a:pt x="4647286" y="666285"/>
                </a:moveTo>
                <a:lnTo>
                  <a:pt x="6804955" y="666285"/>
                </a:lnTo>
                <a:lnTo>
                  <a:pt x="6804955" y="3035300"/>
                </a:lnTo>
                <a:lnTo>
                  <a:pt x="4647286" y="3035300"/>
                </a:lnTo>
                <a:close/>
                <a:moveTo>
                  <a:pt x="6970929" y="0"/>
                </a:moveTo>
                <a:lnTo>
                  <a:pt x="9128598" y="0"/>
                </a:lnTo>
                <a:lnTo>
                  <a:pt x="9128598" y="3035300"/>
                </a:lnTo>
                <a:lnTo>
                  <a:pt x="6970929" y="3035300"/>
                </a:lnTo>
                <a:close/>
                <a:moveTo>
                  <a:pt x="2323643" y="0"/>
                </a:moveTo>
                <a:lnTo>
                  <a:pt x="4481312" y="0"/>
                </a:lnTo>
                <a:lnTo>
                  <a:pt x="4481312" y="2421894"/>
                </a:lnTo>
                <a:lnTo>
                  <a:pt x="2323643" y="2421894"/>
                </a:lnTo>
                <a:close/>
                <a:moveTo>
                  <a:pt x="0" y="0"/>
                </a:moveTo>
                <a:lnTo>
                  <a:pt x="2157669" y="0"/>
                </a:lnTo>
                <a:lnTo>
                  <a:pt x="2157669" y="3035300"/>
                </a:lnTo>
                <a:lnTo>
                  <a:pt x="0" y="30353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426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695326" y="2032000"/>
            <a:ext cx="5802753" cy="3873500"/>
          </a:xfrm>
          <a:custGeom>
            <a:avLst/>
            <a:gdLst>
              <a:gd name="connsiteX0" fmla="*/ 0 w 5802753"/>
              <a:gd name="connsiteY0" fmla="*/ 0 h 3873500"/>
              <a:gd name="connsiteX1" fmla="*/ 5802753 w 5802753"/>
              <a:gd name="connsiteY1" fmla="*/ 0 h 3873500"/>
              <a:gd name="connsiteX2" fmla="*/ 5802753 w 5802753"/>
              <a:gd name="connsiteY2" fmla="*/ 3873500 h 3873500"/>
              <a:gd name="connsiteX3" fmla="*/ 0 w 5802753"/>
              <a:gd name="connsiteY3" fmla="*/ 3873500 h 387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2753" h="3873500">
                <a:moveTo>
                  <a:pt x="0" y="0"/>
                </a:moveTo>
                <a:lnTo>
                  <a:pt x="5802753" y="0"/>
                </a:lnTo>
                <a:lnTo>
                  <a:pt x="5802753" y="3873500"/>
                </a:lnTo>
                <a:lnTo>
                  <a:pt x="0" y="3873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020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137558" y="2154903"/>
            <a:ext cx="2689324" cy="1749270"/>
          </a:xfrm>
          <a:custGeom>
            <a:avLst/>
            <a:gdLst>
              <a:gd name="connsiteX0" fmla="*/ 0 w 2689324"/>
              <a:gd name="connsiteY0" fmla="*/ 0 h 1749270"/>
              <a:gd name="connsiteX1" fmla="*/ 2689324 w 2689324"/>
              <a:gd name="connsiteY1" fmla="*/ 0 h 1749270"/>
              <a:gd name="connsiteX2" fmla="*/ 2689324 w 2689324"/>
              <a:gd name="connsiteY2" fmla="*/ 1749270 h 1749270"/>
              <a:gd name="connsiteX3" fmla="*/ 0 w 2689324"/>
              <a:gd name="connsiteY3" fmla="*/ 1749270 h 1749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9324" h="1749270">
                <a:moveTo>
                  <a:pt x="0" y="0"/>
                </a:moveTo>
                <a:lnTo>
                  <a:pt x="2689324" y="0"/>
                </a:lnTo>
                <a:lnTo>
                  <a:pt x="2689324" y="1749270"/>
                </a:lnTo>
                <a:lnTo>
                  <a:pt x="0" y="17492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751337" y="2154903"/>
            <a:ext cx="2689324" cy="1749270"/>
          </a:xfrm>
          <a:custGeom>
            <a:avLst/>
            <a:gdLst>
              <a:gd name="connsiteX0" fmla="*/ 0 w 2689324"/>
              <a:gd name="connsiteY0" fmla="*/ 0 h 1749270"/>
              <a:gd name="connsiteX1" fmla="*/ 2689324 w 2689324"/>
              <a:gd name="connsiteY1" fmla="*/ 0 h 1749270"/>
              <a:gd name="connsiteX2" fmla="*/ 2689324 w 2689324"/>
              <a:gd name="connsiteY2" fmla="*/ 1749270 h 1749270"/>
              <a:gd name="connsiteX3" fmla="*/ 0 w 2689324"/>
              <a:gd name="connsiteY3" fmla="*/ 1749270 h 1749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9324" h="1749270">
                <a:moveTo>
                  <a:pt x="0" y="0"/>
                </a:moveTo>
                <a:lnTo>
                  <a:pt x="2689324" y="0"/>
                </a:lnTo>
                <a:lnTo>
                  <a:pt x="2689324" y="1749270"/>
                </a:lnTo>
                <a:lnTo>
                  <a:pt x="0" y="17492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365117" y="2154903"/>
            <a:ext cx="2689324" cy="1749270"/>
          </a:xfrm>
          <a:custGeom>
            <a:avLst/>
            <a:gdLst>
              <a:gd name="connsiteX0" fmla="*/ 0 w 2689324"/>
              <a:gd name="connsiteY0" fmla="*/ 0 h 1749270"/>
              <a:gd name="connsiteX1" fmla="*/ 2689324 w 2689324"/>
              <a:gd name="connsiteY1" fmla="*/ 0 h 1749270"/>
              <a:gd name="connsiteX2" fmla="*/ 2689324 w 2689324"/>
              <a:gd name="connsiteY2" fmla="*/ 1749270 h 1749270"/>
              <a:gd name="connsiteX3" fmla="*/ 0 w 2689324"/>
              <a:gd name="connsiteY3" fmla="*/ 1749270 h 1749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9324" h="1749270">
                <a:moveTo>
                  <a:pt x="0" y="0"/>
                </a:moveTo>
                <a:lnTo>
                  <a:pt x="2689324" y="0"/>
                </a:lnTo>
                <a:lnTo>
                  <a:pt x="2689324" y="1749270"/>
                </a:lnTo>
                <a:lnTo>
                  <a:pt x="0" y="17492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7629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695325" y="647700"/>
            <a:ext cx="4048125" cy="5505450"/>
          </a:xfrm>
          <a:custGeom>
            <a:avLst/>
            <a:gdLst>
              <a:gd name="connsiteX0" fmla="*/ 0 w 4048125"/>
              <a:gd name="connsiteY0" fmla="*/ 0 h 5505450"/>
              <a:gd name="connsiteX1" fmla="*/ 4048125 w 4048125"/>
              <a:gd name="connsiteY1" fmla="*/ 0 h 5505450"/>
              <a:gd name="connsiteX2" fmla="*/ 4048125 w 4048125"/>
              <a:gd name="connsiteY2" fmla="*/ 5505450 h 5505450"/>
              <a:gd name="connsiteX3" fmla="*/ 0 w 4048125"/>
              <a:gd name="connsiteY3" fmla="*/ 5505450 h 550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8125" h="5505450">
                <a:moveTo>
                  <a:pt x="0" y="0"/>
                </a:moveTo>
                <a:lnTo>
                  <a:pt x="4048125" y="0"/>
                </a:lnTo>
                <a:lnTo>
                  <a:pt x="4048125" y="5505450"/>
                </a:lnTo>
                <a:lnTo>
                  <a:pt x="0" y="55054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22169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695325" y="650930"/>
            <a:ext cx="10801351" cy="3177153"/>
          </a:xfrm>
          <a:custGeom>
            <a:avLst/>
            <a:gdLst>
              <a:gd name="connsiteX0" fmla="*/ 0 w 10801351"/>
              <a:gd name="connsiteY0" fmla="*/ 0 h 3177153"/>
              <a:gd name="connsiteX1" fmla="*/ 10801351 w 10801351"/>
              <a:gd name="connsiteY1" fmla="*/ 0 h 3177153"/>
              <a:gd name="connsiteX2" fmla="*/ 10801351 w 10801351"/>
              <a:gd name="connsiteY2" fmla="*/ 3177153 h 3177153"/>
              <a:gd name="connsiteX3" fmla="*/ 0 w 10801351"/>
              <a:gd name="connsiteY3" fmla="*/ 3177153 h 3177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01351" h="3177153">
                <a:moveTo>
                  <a:pt x="0" y="0"/>
                </a:moveTo>
                <a:lnTo>
                  <a:pt x="10801351" y="0"/>
                </a:lnTo>
                <a:lnTo>
                  <a:pt x="10801351" y="3177153"/>
                </a:lnTo>
                <a:lnTo>
                  <a:pt x="0" y="317715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180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0819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7725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1189738" y="2112735"/>
            <a:ext cx="1754414" cy="1754414"/>
          </a:xfrm>
          <a:custGeom>
            <a:avLst/>
            <a:gdLst>
              <a:gd name="connsiteX0" fmla="*/ 877207 w 1754414"/>
              <a:gd name="connsiteY0" fmla="*/ 0 h 1754414"/>
              <a:gd name="connsiteX1" fmla="*/ 1754414 w 1754414"/>
              <a:gd name="connsiteY1" fmla="*/ 877207 h 1754414"/>
              <a:gd name="connsiteX2" fmla="*/ 877207 w 1754414"/>
              <a:gd name="connsiteY2" fmla="*/ 1754414 h 1754414"/>
              <a:gd name="connsiteX3" fmla="*/ 0 w 1754414"/>
              <a:gd name="connsiteY3" fmla="*/ 877207 h 1754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4414" h="1754414">
                <a:moveTo>
                  <a:pt x="877207" y="0"/>
                </a:moveTo>
                <a:lnTo>
                  <a:pt x="1754414" y="877207"/>
                </a:lnTo>
                <a:lnTo>
                  <a:pt x="877207" y="1754414"/>
                </a:lnTo>
                <a:lnTo>
                  <a:pt x="0" y="8772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3875775" y="2112735"/>
            <a:ext cx="1754414" cy="1754414"/>
          </a:xfrm>
          <a:custGeom>
            <a:avLst/>
            <a:gdLst>
              <a:gd name="connsiteX0" fmla="*/ 877207 w 1754414"/>
              <a:gd name="connsiteY0" fmla="*/ 0 h 1754414"/>
              <a:gd name="connsiteX1" fmla="*/ 1754414 w 1754414"/>
              <a:gd name="connsiteY1" fmla="*/ 877207 h 1754414"/>
              <a:gd name="connsiteX2" fmla="*/ 877207 w 1754414"/>
              <a:gd name="connsiteY2" fmla="*/ 1754414 h 1754414"/>
              <a:gd name="connsiteX3" fmla="*/ 0 w 1754414"/>
              <a:gd name="connsiteY3" fmla="*/ 877207 h 1754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4414" h="1754414">
                <a:moveTo>
                  <a:pt x="877207" y="0"/>
                </a:moveTo>
                <a:lnTo>
                  <a:pt x="1754414" y="877207"/>
                </a:lnTo>
                <a:lnTo>
                  <a:pt x="877207" y="1754414"/>
                </a:lnTo>
                <a:lnTo>
                  <a:pt x="0" y="8772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6561812" y="2112735"/>
            <a:ext cx="1754414" cy="1754414"/>
          </a:xfrm>
          <a:custGeom>
            <a:avLst/>
            <a:gdLst>
              <a:gd name="connsiteX0" fmla="*/ 877207 w 1754414"/>
              <a:gd name="connsiteY0" fmla="*/ 0 h 1754414"/>
              <a:gd name="connsiteX1" fmla="*/ 1754414 w 1754414"/>
              <a:gd name="connsiteY1" fmla="*/ 877207 h 1754414"/>
              <a:gd name="connsiteX2" fmla="*/ 877207 w 1754414"/>
              <a:gd name="connsiteY2" fmla="*/ 1754414 h 1754414"/>
              <a:gd name="connsiteX3" fmla="*/ 0 w 1754414"/>
              <a:gd name="connsiteY3" fmla="*/ 877207 h 1754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4414" h="1754414">
                <a:moveTo>
                  <a:pt x="877207" y="0"/>
                </a:moveTo>
                <a:lnTo>
                  <a:pt x="1754414" y="877207"/>
                </a:lnTo>
                <a:lnTo>
                  <a:pt x="877207" y="1754414"/>
                </a:lnTo>
                <a:lnTo>
                  <a:pt x="0" y="8772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9247849" y="2112735"/>
            <a:ext cx="1754414" cy="1754414"/>
          </a:xfrm>
          <a:custGeom>
            <a:avLst/>
            <a:gdLst>
              <a:gd name="connsiteX0" fmla="*/ 877207 w 1754414"/>
              <a:gd name="connsiteY0" fmla="*/ 0 h 1754414"/>
              <a:gd name="connsiteX1" fmla="*/ 1754414 w 1754414"/>
              <a:gd name="connsiteY1" fmla="*/ 877207 h 1754414"/>
              <a:gd name="connsiteX2" fmla="*/ 877207 w 1754414"/>
              <a:gd name="connsiteY2" fmla="*/ 1754414 h 1754414"/>
              <a:gd name="connsiteX3" fmla="*/ 0 w 1754414"/>
              <a:gd name="connsiteY3" fmla="*/ 877207 h 1754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4414" h="1754414">
                <a:moveTo>
                  <a:pt x="877207" y="0"/>
                </a:moveTo>
                <a:lnTo>
                  <a:pt x="1754414" y="877207"/>
                </a:lnTo>
                <a:lnTo>
                  <a:pt x="877207" y="1754414"/>
                </a:lnTo>
                <a:lnTo>
                  <a:pt x="0" y="8772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282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1117600" y="4209143"/>
            <a:ext cx="5181600" cy="2046514"/>
          </a:xfrm>
          <a:custGeom>
            <a:avLst/>
            <a:gdLst>
              <a:gd name="connsiteX0" fmla="*/ 0 w 5181600"/>
              <a:gd name="connsiteY0" fmla="*/ 0 h 2046514"/>
              <a:gd name="connsiteX1" fmla="*/ 5181600 w 5181600"/>
              <a:gd name="connsiteY1" fmla="*/ 0 h 2046514"/>
              <a:gd name="connsiteX2" fmla="*/ 5181600 w 5181600"/>
              <a:gd name="connsiteY2" fmla="*/ 2046514 h 2046514"/>
              <a:gd name="connsiteX3" fmla="*/ 0 w 5181600"/>
              <a:gd name="connsiteY3" fmla="*/ 2046514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1600" h="2046514">
                <a:moveTo>
                  <a:pt x="0" y="0"/>
                </a:moveTo>
                <a:lnTo>
                  <a:pt x="5181600" y="0"/>
                </a:lnTo>
                <a:lnTo>
                  <a:pt x="5181600" y="2046514"/>
                </a:lnTo>
                <a:lnTo>
                  <a:pt x="0" y="20465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6498078" y="1681843"/>
            <a:ext cx="4576322" cy="4573814"/>
          </a:xfrm>
          <a:custGeom>
            <a:avLst/>
            <a:gdLst>
              <a:gd name="connsiteX0" fmla="*/ 0 w 4576322"/>
              <a:gd name="connsiteY0" fmla="*/ 0 h 4573814"/>
              <a:gd name="connsiteX1" fmla="*/ 4576322 w 4576322"/>
              <a:gd name="connsiteY1" fmla="*/ 0 h 4573814"/>
              <a:gd name="connsiteX2" fmla="*/ 4576322 w 4576322"/>
              <a:gd name="connsiteY2" fmla="*/ 4573814 h 4573814"/>
              <a:gd name="connsiteX3" fmla="*/ 0 w 4576322"/>
              <a:gd name="connsiteY3" fmla="*/ 4573814 h 4573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6322" h="4573814">
                <a:moveTo>
                  <a:pt x="0" y="0"/>
                </a:moveTo>
                <a:lnTo>
                  <a:pt x="4576322" y="0"/>
                </a:lnTo>
                <a:lnTo>
                  <a:pt x="4576322" y="4573814"/>
                </a:lnTo>
                <a:lnTo>
                  <a:pt x="0" y="45738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252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911559" y="3207658"/>
            <a:ext cx="4998597" cy="2801259"/>
          </a:xfrm>
          <a:custGeom>
            <a:avLst/>
            <a:gdLst>
              <a:gd name="connsiteX0" fmla="*/ 0 w 4998597"/>
              <a:gd name="connsiteY0" fmla="*/ 0 h 2801259"/>
              <a:gd name="connsiteX1" fmla="*/ 4998597 w 4998597"/>
              <a:gd name="connsiteY1" fmla="*/ 0 h 2801259"/>
              <a:gd name="connsiteX2" fmla="*/ 4998597 w 4998597"/>
              <a:gd name="connsiteY2" fmla="*/ 2801259 h 2801259"/>
              <a:gd name="connsiteX3" fmla="*/ 0 w 4998597"/>
              <a:gd name="connsiteY3" fmla="*/ 2801259 h 2801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98597" h="2801259">
                <a:moveTo>
                  <a:pt x="0" y="0"/>
                </a:moveTo>
                <a:lnTo>
                  <a:pt x="4998597" y="0"/>
                </a:lnTo>
                <a:lnTo>
                  <a:pt x="4998597" y="2801259"/>
                </a:lnTo>
                <a:lnTo>
                  <a:pt x="0" y="28012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6281845" y="3207658"/>
            <a:ext cx="4998597" cy="2801259"/>
          </a:xfrm>
          <a:custGeom>
            <a:avLst/>
            <a:gdLst>
              <a:gd name="connsiteX0" fmla="*/ 0 w 4998597"/>
              <a:gd name="connsiteY0" fmla="*/ 0 h 2801259"/>
              <a:gd name="connsiteX1" fmla="*/ 4998597 w 4998597"/>
              <a:gd name="connsiteY1" fmla="*/ 0 h 2801259"/>
              <a:gd name="connsiteX2" fmla="*/ 4998597 w 4998597"/>
              <a:gd name="connsiteY2" fmla="*/ 2801259 h 2801259"/>
              <a:gd name="connsiteX3" fmla="*/ 0 w 4998597"/>
              <a:gd name="connsiteY3" fmla="*/ 2801259 h 2801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98597" h="2801259">
                <a:moveTo>
                  <a:pt x="0" y="0"/>
                </a:moveTo>
                <a:lnTo>
                  <a:pt x="4998597" y="0"/>
                </a:lnTo>
                <a:lnTo>
                  <a:pt x="4998597" y="2801259"/>
                </a:lnTo>
                <a:lnTo>
                  <a:pt x="0" y="28012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858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193800" y="1866900"/>
            <a:ext cx="4728722" cy="1905000"/>
          </a:xfrm>
          <a:custGeom>
            <a:avLst/>
            <a:gdLst>
              <a:gd name="connsiteX0" fmla="*/ 0 w 4728722"/>
              <a:gd name="connsiteY0" fmla="*/ 0 h 1905000"/>
              <a:gd name="connsiteX1" fmla="*/ 4728722 w 4728722"/>
              <a:gd name="connsiteY1" fmla="*/ 0 h 1905000"/>
              <a:gd name="connsiteX2" fmla="*/ 4728722 w 4728722"/>
              <a:gd name="connsiteY2" fmla="*/ 1905000 h 1905000"/>
              <a:gd name="connsiteX3" fmla="*/ 0 w 4728722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28722" h="1905000">
                <a:moveTo>
                  <a:pt x="0" y="0"/>
                </a:moveTo>
                <a:lnTo>
                  <a:pt x="4728722" y="0"/>
                </a:lnTo>
                <a:lnTo>
                  <a:pt x="4728722" y="1905000"/>
                </a:lnTo>
                <a:lnTo>
                  <a:pt x="0" y="1905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6273800" y="1866900"/>
            <a:ext cx="4728722" cy="1905000"/>
          </a:xfrm>
          <a:custGeom>
            <a:avLst/>
            <a:gdLst>
              <a:gd name="connsiteX0" fmla="*/ 0 w 4728722"/>
              <a:gd name="connsiteY0" fmla="*/ 0 h 1905000"/>
              <a:gd name="connsiteX1" fmla="*/ 4728722 w 4728722"/>
              <a:gd name="connsiteY1" fmla="*/ 0 h 1905000"/>
              <a:gd name="connsiteX2" fmla="*/ 4728722 w 4728722"/>
              <a:gd name="connsiteY2" fmla="*/ 1905000 h 1905000"/>
              <a:gd name="connsiteX3" fmla="*/ 0 w 4728722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28722" h="1905000">
                <a:moveTo>
                  <a:pt x="0" y="0"/>
                </a:moveTo>
                <a:lnTo>
                  <a:pt x="4728722" y="0"/>
                </a:lnTo>
                <a:lnTo>
                  <a:pt x="4728722" y="1905000"/>
                </a:lnTo>
                <a:lnTo>
                  <a:pt x="0" y="1905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1193800" y="4102100"/>
            <a:ext cx="4728722" cy="1905000"/>
          </a:xfrm>
          <a:custGeom>
            <a:avLst/>
            <a:gdLst>
              <a:gd name="connsiteX0" fmla="*/ 0 w 4728722"/>
              <a:gd name="connsiteY0" fmla="*/ 0 h 1905000"/>
              <a:gd name="connsiteX1" fmla="*/ 4728722 w 4728722"/>
              <a:gd name="connsiteY1" fmla="*/ 0 h 1905000"/>
              <a:gd name="connsiteX2" fmla="*/ 4728722 w 4728722"/>
              <a:gd name="connsiteY2" fmla="*/ 1905000 h 1905000"/>
              <a:gd name="connsiteX3" fmla="*/ 0 w 4728722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28722" h="1905000">
                <a:moveTo>
                  <a:pt x="0" y="0"/>
                </a:moveTo>
                <a:lnTo>
                  <a:pt x="4728722" y="0"/>
                </a:lnTo>
                <a:lnTo>
                  <a:pt x="4728722" y="1905000"/>
                </a:lnTo>
                <a:lnTo>
                  <a:pt x="0" y="1905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415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709548" y="2004786"/>
            <a:ext cx="1473200" cy="1473200"/>
          </a:xfrm>
          <a:custGeom>
            <a:avLst/>
            <a:gdLst>
              <a:gd name="connsiteX0" fmla="*/ 0 w 1473200"/>
              <a:gd name="connsiteY0" fmla="*/ 0 h 1473200"/>
              <a:gd name="connsiteX1" fmla="*/ 1473200 w 1473200"/>
              <a:gd name="connsiteY1" fmla="*/ 0 h 1473200"/>
              <a:gd name="connsiteX2" fmla="*/ 1473200 w 1473200"/>
              <a:gd name="connsiteY2" fmla="*/ 1473200 h 1473200"/>
              <a:gd name="connsiteX3" fmla="*/ 0 w 1473200"/>
              <a:gd name="connsiteY3" fmla="*/ 1473200 h 147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3200" h="1473200">
                <a:moveTo>
                  <a:pt x="0" y="0"/>
                </a:moveTo>
                <a:lnTo>
                  <a:pt x="1473200" y="0"/>
                </a:lnTo>
                <a:lnTo>
                  <a:pt x="1473200" y="1473200"/>
                </a:lnTo>
                <a:lnTo>
                  <a:pt x="0" y="1473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4103813" y="2741386"/>
            <a:ext cx="1473200" cy="1473200"/>
          </a:xfrm>
          <a:custGeom>
            <a:avLst/>
            <a:gdLst>
              <a:gd name="connsiteX0" fmla="*/ 0 w 1473200"/>
              <a:gd name="connsiteY0" fmla="*/ 0 h 1473200"/>
              <a:gd name="connsiteX1" fmla="*/ 1473200 w 1473200"/>
              <a:gd name="connsiteY1" fmla="*/ 0 h 1473200"/>
              <a:gd name="connsiteX2" fmla="*/ 1473200 w 1473200"/>
              <a:gd name="connsiteY2" fmla="*/ 1473200 h 1473200"/>
              <a:gd name="connsiteX3" fmla="*/ 0 w 1473200"/>
              <a:gd name="connsiteY3" fmla="*/ 1473200 h 147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3200" h="1473200">
                <a:moveTo>
                  <a:pt x="0" y="0"/>
                </a:moveTo>
                <a:lnTo>
                  <a:pt x="1473200" y="0"/>
                </a:lnTo>
                <a:lnTo>
                  <a:pt x="1473200" y="1473200"/>
                </a:lnTo>
                <a:lnTo>
                  <a:pt x="0" y="1473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498078" y="2004786"/>
            <a:ext cx="1473200" cy="1473200"/>
          </a:xfrm>
          <a:custGeom>
            <a:avLst/>
            <a:gdLst>
              <a:gd name="connsiteX0" fmla="*/ 0 w 1473200"/>
              <a:gd name="connsiteY0" fmla="*/ 0 h 1473200"/>
              <a:gd name="connsiteX1" fmla="*/ 1473200 w 1473200"/>
              <a:gd name="connsiteY1" fmla="*/ 0 h 1473200"/>
              <a:gd name="connsiteX2" fmla="*/ 1473200 w 1473200"/>
              <a:gd name="connsiteY2" fmla="*/ 1473200 h 1473200"/>
              <a:gd name="connsiteX3" fmla="*/ 0 w 1473200"/>
              <a:gd name="connsiteY3" fmla="*/ 1473200 h 147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3200" h="1473200">
                <a:moveTo>
                  <a:pt x="0" y="0"/>
                </a:moveTo>
                <a:lnTo>
                  <a:pt x="1473200" y="0"/>
                </a:lnTo>
                <a:lnTo>
                  <a:pt x="1473200" y="1473200"/>
                </a:lnTo>
                <a:lnTo>
                  <a:pt x="0" y="1473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8892343" y="2741386"/>
            <a:ext cx="1473200" cy="1473200"/>
          </a:xfrm>
          <a:custGeom>
            <a:avLst/>
            <a:gdLst>
              <a:gd name="connsiteX0" fmla="*/ 0 w 1473200"/>
              <a:gd name="connsiteY0" fmla="*/ 0 h 1473200"/>
              <a:gd name="connsiteX1" fmla="*/ 1473200 w 1473200"/>
              <a:gd name="connsiteY1" fmla="*/ 0 h 1473200"/>
              <a:gd name="connsiteX2" fmla="*/ 1473200 w 1473200"/>
              <a:gd name="connsiteY2" fmla="*/ 1473200 h 1473200"/>
              <a:gd name="connsiteX3" fmla="*/ 0 w 1473200"/>
              <a:gd name="connsiteY3" fmla="*/ 1473200 h 147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3200" h="1473200">
                <a:moveTo>
                  <a:pt x="0" y="0"/>
                </a:moveTo>
                <a:lnTo>
                  <a:pt x="1473200" y="0"/>
                </a:lnTo>
                <a:lnTo>
                  <a:pt x="1473200" y="1473200"/>
                </a:lnTo>
                <a:lnTo>
                  <a:pt x="0" y="1473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452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332690" y="1746250"/>
            <a:ext cx="2709422" cy="3524250"/>
          </a:xfrm>
          <a:custGeom>
            <a:avLst/>
            <a:gdLst>
              <a:gd name="connsiteX0" fmla="*/ 0 w 2709422"/>
              <a:gd name="connsiteY0" fmla="*/ 0 h 3524250"/>
              <a:gd name="connsiteX1" fmla="*/ 2709422 w 2709422"/>
              <a:gd name="connsiteY1" fmla="*/ 0 h 3524250"/>
              <a:gd name="connsiteX2" fmla="*/ 2709422 w 2709422"/>
              <a:gd name="connsiteY2" fmla="*/ 3524250 h 3524250"/>
              <a:gd name="connsiteX3" fmla="*/ 0 w 2709422"/>
              <a:gd name="connsiteY3" fmla="*/ 3524250 h 352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9422" h="3524250">
                <a:moveTo>
                  <a:pt x="0" y="0"/>
                </a:moveTo>
                <a:lnTo>
                  <a:pt x="2709422" y="0"/>
                </a:lnTo>
                <a:lnTo>
                  <a:pt x="2709422" y="3524250"/>
                </a:lnTo>
                <a:lnTo>
                  <a:pt x="0" y="35242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746829" y="1746250"/>
            <a:ext cx="2709422" cy="3524250"/>
          </a:xfrm>
          <a:custGeom>
            <a:avLst/>
            <a:gdLst>
              <a:gd name="connsiteX0" fmla="*/ 0 w 2709422"/>
              <a:gd name="connsiteY0" fmla="*/ 0 h 3524250"/>
              <a:gd name="connsiteX1" fmla="*/ 2709422 w 2709422"/>
              <a:gd name="connsiteY1" fmla="*/ 0 h 3524250"/>
              <a:gd name="connsiteX2" fmla="*/ 2709422 w 2709422"/>
              <a:gd name="connsiteY2" fmla="*/ 3524250 h 3524250"/>
              <a:gd name="connsiteX3" fmla="*/ 0 w 2709422"/>
              <a:gd name="connsiteY3" fmla="*/ 3524250 h 352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9422" h="3524250">
                <a:moveTo>
                  <a:pt x="0" y="0"/>
                </a:moveTo>
                <a:lnTo>
                  <a:pt x="2709422" y="0"/>
                </a:lnTo>
                <a:lnTo>
                  <a:pt x="2709422" y="3524250"/>
                </a:lnTo>
                <a:lnTo>
                  <a:pt x="0" y="35242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160968" y="1746250"/>
            <a:ext cx="2709422" cy="3524250"/>
          </a:xfrm>
          <a:custGeom>
            <a:avLst/>
            <a:gdLst>
              <a:gd name="connsiteX0" fmla="*/ 0 w 2709422"/>
              <a:gd name="connsiteY0" fmla="*/ 0 h 3524250"/>
              <a:gd name="connsiteX1" fmla="*/ 2709422 w 2709422"/>
              <a:gd name="connsiteY1" fmla="*/ 0 h 3524250"/>
              <a:gd name="connsiteX2" fmla="*/ 2709422 w 2709422"/>
              <a:gd name="connsiteY2" fmla="*/ 3524250 h 3524250"/>
              <a:gd name="connsiteX3" fmla="*/ 0 w 2709422"/>
              <a:gd name="connsiteY3" fmla="*/ 3524250 h 352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9422" h="3524250">
                <a:moveTo>
                  <a:pt x="0" y="0"/>
                </a:moveTo>
                <a:lnTo>
                  <a:pt x="2709422" y="0"/>
                </a:lnTo>
                <a:lnTo>
                  <a:pt x="2709422" y="3524250"/>
                </a:lnTo>
                <a:lnTo>
                  <a:pt x="0" y="35242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301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5145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66" r:id="rId4"/>
    <p:sldLayoutId id="2147483665" r:id="rId5"/>
    <p:sldLayoutId id="2147483664" r:id="rId6"/>
    <p:sldLayoutId id="2147483663" r:id="rId7"/>
    <p:sldLayoutId id="2147483662" r:id="rId8"/>
    <p:sldLayoutId id="2147483661" r:id="rId9"/>
    <p:sldLayoutId id="2147483660" r:id="rId10"/>
    <p:sldLayoutId id="2147483659" r:id="rId11"/>
    <p:sldLayoutId id="2147483658" r:id="rId12"/>
    <p:sldLayoutId id="2147483657" r:id="rId13"/>
    <p:sldLayoutId id="214748365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占位符 3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30" b="18630"/>
          <a:stretch>
            <a:fillRect/>
          </a:stretch>
        </p:blipFill>
        <p:spPr/>
      </p:pic>
      <p:sp>
        <p:nvSpPr>
          <p:cNvPr id="3" name="矩形 2"/>
          <p:cNvSpPr/>
          <p:nvPr/>
        </p:nvSpPr>
        <p:spPr>
          <a:xfrm>
            <a:off x="1637656" y="2685532"/>
            <a:ext cx="8916690" cy="2750047"/>
          </a:xfrm>
          <a:prstGeom prst="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164599" y="3038926"/>
            <a:ext cx="7862804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algn="ctr"/>
            <a:r>
              <a:rPr lang="zh-CN" altLang="en-US" sz="80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图论</a:t>
            </a:r>
            <a:r>
              <a:rPr lang="en-US" altLang="zh-CN" sz="80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——</a:t>
            </a:r>
            <a:r>
              <a:rPr lang="zh-CN" altLang="en-US" sz="80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桥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164597" y="4322145"/>
            <a:ext cx="7862806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>
            <a:defPPr>
              <a:defRPr lang="zh-CN"/>
            </a:defPPr>
            <a:lvl1pPr algn="dist">
              <a:defRPr sz="9600"/>
            </a:lvl1pPr>
          </a:lstStyle>
          <a:p>
            <a:pPr algn="ctr"/>
            <a:r>
              <a:rPr lang="zh-CN" altLang="en-US" sz="28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张欣杰</a:t>
            </a:r>
            <a:r>
              <a:rPr lang="en-US" altLang="zh-CN" sz="28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 2020151091</a:t>
            </a:r>
          </a:p>
          <a:p>
            <a:pPr algn="ctr"/>
            <a:r>
              <a:rPr lang="en-US" altLang="zh-CN" sz="28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2022/06/17</a:t>
            </a:r>
            <a:endParaRPr lang="zh-CN" altLang="en-US" sz="2800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869021" y="5872413"/>
            <a:ext cx="453958" cy="453958"/>
            <a:chOff x="5869021" y="5872413"/>
            <a:chExt cx="453958" cy="453958"/>
          </a:xfrm>
        </p:grpSpPr>
        <p:sp>
          <p:nvSpPr>
            <p:cNvPr id="6" name="矩形 5"/>
            <p:cNvSpPr/>
            <p:nvPr/>
          </p:nvSpPr>
          <p:spPr>
            <a:xfrm>
              <a:off x="5869021" y="5872413"/>
              <a:ext cx="453958" cy="45395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箭头: V 形 6"/>
            <p:cNvSpPr/>
            <p:nvPr/>
          </p:nvSpPr>
          <p:spPr>
            <a:xfrm rot="5400000">
              <a:off x="5997358" y="5972932"/>
              <a:ext cx="197284" cy="252920"/>
            </a:xfrm>
            <a:prstGeom prst="chevron">
              <a:avLst>
                <a:gd name="adj" fmla="val 7253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083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0">
        <p:fade/>
      </p:transition>
    </mc:Choice>
    <mc:Fallback xmlns="">
      <p:transition spd="med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51954" y="1104900"/>
            <a:ext cx="3506869" cy="4673580"/>
          </a:xfrm>
          <a:custGeom>
            <a:avLst/>
            <a:gdLst>
              <a:gd name="connsiteX0" fmla="*/ 0 w 3505845"/>
              <a:gd name="connsiteY0" fmla="*/ 0 h 4673580"/>
              <a:gd name="connsiteX1" fmla="*/ 3505845 w 3505845"/>
              <a:gd name="connsiteY1" fmla="*/ 0 h 4673580"/>
              <a:gd name="connsiteX2" fmla="*/ 3505845 w 3505845"/>
              <a:gd name="connsiteY2" fmla="*/ 4673580 h 4673580"/>
              <a:gd name="connsiteX3" fmla="*/ 0 w 3505845"/>
              <a:gd name="connsiteY3" fmla="*/ 4673580 h 4673580"/>
              <a:gd name="connsiteX4" fmla="*/ 0 w 3505845"/>
              <a:gd name="connsiteY4" fmla="*/ 0 h 4673580"/>
              <a:gd name="connsiteX0" fmla="*/ 0 w 3505845"/>
              <a:gd name="connsiteY0" fmla="*/ 0 h 4673580"/>
              <a:gd name="connsiteX1" fmla="*/ 3505845 w 3505845"/>
              <a:gd name="connsiteY1" fmla="*/ 0 h 4673580"/>
              <a:gd name="connsiteX2" fmla="*/ 3486795 w 3505845"/>
              <a:gd name="connsiteY2" fmla="*/ 2247900 h 4673580"/>
              <a:gd name="connsiteX3" fmla="*/ 3505845 w 3505845"/>
              <a:gd name="connsiteY3" fmla="*/ 4673580 h 4673580"/>
              <a:gd name="connsiteX4" fmla="*/ 0 w 3505845"/>
              <a:gd name="connsiteY4" fmla="*/ 4673580 h 4673580"/>
              <a:gd name="connsiteX5" fmla="*/ 0 w 3505845"/>
              <a:gd name="connsiteY5" fmla="*/ 0 h 4673580"/>
              <a:gd name="connsiteX0" fmla="*/ 0 w 3505845"/>
              <a:gd name="connsiteY0" fmla="*/ 0 h 4673580"/>
              <a:gd name="connsiteX1" fmla="*/ 3505845 w 3505845"/>
              <a:gd name="connsiteY1" fmla="*/ 0 h 4673580"/>
              <a:gd name="connsiteX2" fmla="*/ 3486795 w 3505845"/>
              <a:gd name="connsiteY2" fmla="*/ 2247900 h 4673580"/>
              <a:gd name="connsiteX3" fmla="*/ 3486795 w 3505845"/>
              <a:gd name="connsiteY3" fmla="*/ 3524250 h 4673580"/>
              <a:gd name="connsiteX4" fmla="*/ 3505845 w 3505845"/>
              <a:gd name="connsiteY4" fmla="*/ 4673580 h 4673580"/>
              <a:gd name="connsiteX5" fmla="*/ 0 w 3505845"/>
              <a:gd name="connsiteY5" fmla="*/ 4673580 h 4673580"/>
              <a:gd name="connsiteX6" fmla="*/ 0 w 3505845"/>
              <a:gd name="connsiteY6" fmla="*/ 0 h 4673580"/>
              <a:gd name="connsiteX0" fmla="*/ 0 w 3505845"/>
              <a:gd name="connsiteY0" fmla="*/ 0 h 4673580"/>
              <a:gd name="connsiteX1" fmla="*/ 3505845 w 3505845"/>
              <a:gd name="connsiteY1" fmla="*/ 0 h 4673580"/>
              <a:gd name="connsiteX2" fmla="*/ 3486795 w 3505845"/>
              <a:gd name="connsiteY2" fmla="*/ 2247900 h 4673580"/>
              <a:gd name="connsiteX3" fmla="*/ 3467745 w 3505845"/>
              <a:gd name="connsiteY3" fmla="*/ 2857500 h 4673580"/>
              <a:gd name="connsiteX4" fmla="*/ 3486795 w 3505845"/>
              <a:gd name="connsiteY4" fmla="*/ 3524250 h 4673580"/>
              <a:gd name="connsiteX5" fmla="*/ 3505845 w 3505845"/>
              <a:gd name="connsiteY5" fmla="*/ 4673580 h 4673580"/>
              <a:gd name="connsiteX6" fmla="*/ 0 w 3505845"/>
              <a:gd name="connsiteY6" fmla="*/ 4673580 h 4673580"/>
              <a:gd name="connsiteX7" fmla="*/ 0 w 3505845"/>
              <a:gd name="connsiteY7" fmla="*/ 0 h 4673580"/>
              <a:gd name="connsiteX0" fmla="*/ 3467745 w 3559185"/>
              <a:gd name="connsiteY0" fmla="*/ 2857500 h 4673580"/>
              <a:gd name="connsiteX1" fmla="*/ 3486795 w 3559185"/>
              <a:gd name="connsiteY1" fmla="*/ 3524250 h 4673580"/>
              <a:gd name="connsiteX2" fmla="*/ 3505845 w 3559185"/>
              <a:gd name="connsiteY2" fmla="*/ 4673580 h 4673580"/>
              <a:gd name="connsiteX3" fmla="*/ 0 w 3559185"/>
              <a:gd name="connsiteY3" fmla="*/ 4673580 h 4673580"/>
              <a:gd name="connsiteX4" fmla="*/ 0 w 3559185"/>
              <a:gd name="connsiteY4" fmla="*/ 0 h 4673580"/>
              <a:gd name="connsiteX5" fmla="*/ 3505845 w 3559185"/>
              <a:gd name="connsiteY5" fmla="*/ 0 h 4673580"/>
              <a:gd name="connsiteX6" fmla="*/ 3486795 w 3559185"/>
              <a:gd name="connsiteY6" fmla="*/ 2247900 h 4673580"/>
              <a:gd name="connsiteX7" fmla="*/ 3559185 w 3559185"/>
              <a:gd name="connsiteY7" fmla="*/ 2948940 h 4673580"/>
              <a:gd name="connsiteX0" fmla="*/ 3467745 w 3505845"/>
              <a:gd name="connsiteY0" fmla="*/ 2857500 h 4673580"/>
              <a:gd name="connsiteX1" fmla="*/ 3486795 w 3505845"/>
              <a:gd name="connsiteY1" fmla="*/ 3524250 h 4673580"/>
              <a:gd name="connsiteX2" fmla="*/ 3505845 w 3505845"/>
              <a:gd name="connsiteY2" fmla="*/ 4673580 h 4673580"/>
              <a:gd name="connsiteX3" fmla="*/ 0 w 3505845"/>
              <a:gd name="connsiteY3" fmla="*/ 4673580 h 4673580"/>
              <a:gd name="connsiteX4" fmla="*/ 0 w 3505845"/>
              <a:gd name="connsiteY4" fmla="*/ 0 h 4673580"/>
              <a:gd name="connsiteX5" fmla="*/ 3505845 w 3505845"/>
              <a:gd name="connsiteY5" fmla="*/ 0 h 4673580"/>
              <a:gd name="connsiteX6" fmla="*/ 3486795 w 3505845"/>
              <a:gd name="connsiteY6" fmla="*/ 2247900 h 4673580"/>
              <a:gd name="connsiteX0" fmla="*/ 3486795 w 3505845"/>
              <a:gd name="connsiteY0" fmla="*/ 3524250 h 4673580"/>
              <a:gd name="connsiteX1" fmla="*/ 3505845 w 3505845"/>
              <a:gd name="connsiteY1" fmla="*/ 4673580 h 4673580"/>
              <a:gd name="connsiteX2" fmla="*/ 0 w 3505845"/>
              <a:gd name="connsiteY2" fmla="*/ 4673580 h 4673580"/>
              <a:gd name="connsiteX3" fmla="*/ 0 w 3505845"/>
              <a:gd name="connsiteY3" fmla="*/ 0 h 4673580"/>
              <a:gd name="connsiteX4" fmla="*/ 3505845 w 3505845"/>
              <a:gd name="connsiteY4" fmla="*/ 0 h 4673580"/>
              <a:gd name="connsiteX5" fmla="*/ 3486795 w 3505845"/>
              <a:gd name="connsiteY5" fmla="*/ 2247900 h 4673580"/>
              <a:gd name="connsiteX0" fmla="*/ 3515978 w 3515978"/>
              <a:gd name="connsiteY0" fmla="*/ 3524250 h 4673580"/>
              <a:gd name="connsiteX1" fmla="*/ 3505845 w 3515978"/>
              <a:gd name="connsiteY1" fmla="*/ 4673580 h 4673580"/>
              <a:gd name="connsiteX2" fmla="*/ 0 w 3515978"/>
              <a:gd name="connsiteY2" fmla="*/ 4673580 h 4673580"/>
              <a:gd name="connsiteX3" fmla="*/ 0 w 3515978"/>
              <a:gd name="connsiteY3" fmla="*/ 0 h 4673580"/>
              <a:gd name="connsiteX4" fmla="*/ 3505845 w 3515978"/>
              <a:gd name="connsiteY4" fmla="*/ 0 h 4673580"/>
              <a:gd name="connsiteX5" fmla="*/ 3486795 w 3515978"/>
              <a:gd name="connsiteY5" fmla="*/ 2247900 h 4673580"/>
              <a:gd name="connsiteX0" fmla="*/ 3506250 w 3506869"/>
              <a:gd name="connsiteY0" fmla="*/ 3524250 h 4673580"/>
              <a:gd name="connsiteX1" fmla="*/ 3505845 w 3506869"/>
              <a:gd name="connsiteY1" fmla="*/ 4673580 h 4673580"/>
              <a:gd name="connsiteX2" fmla="*/ 0 w 3506869"/>
              <a:gd name="connsiteY2" fmla="*/ 4673580 h 4673580"/>
              <a:gd name="connsiteX3" fmla="*/ 0 w 3506869"/>
              <a:gd name="connsiteY3" fmla="*/ 0 h 4673580"/>
              <a:gd name="connsiteX4" fmla="*/ 3505845 w 3506869"/>
              <a:gd name="connsiteY4" fmla="*/ 0 h 4673580"/>
              <a:gd name="connsiteX5" fmla="*/ 3486795 w 3506869"/>
              <a:gd name="connsiteY5" fmla="*/ 2247900 h 4673580"/>
              <a:gd name="connsiteX0" fmla="*/ 3506250 w 3506869"/>
              <a:gd name="connsiteY0" fmla="*/ 3524250 h 4673580"/>
              <a:gd name="connsiteX1" fmla="*/ 3505845 w 3506869"/>
              <a:gd name="connsiteY1" fmla="*/ 4673580 h 4673580"/>
              <a:gd name="connsiteX2" fmla="*/ 0 w 3506869"/>
              <a:gd name="connsiteY2" fmla="*/ 4673580 h 4673580"/>
              <a:gd name="connsiteX3" fmla="*/ 0 w 3506869"/>
              <a:gd name="connsiteY3" fmla="*/ 0 h 4673580"/>
              <a:gd name="connsiteX4" fmla="*/ 3505845 w 3506869"/>
              <a:gd name="connsiteY4" fmla="*/ 0 h 4673580"/>
              <a:gd name="connsiteX5" fmla="*/ 3496523 w 3506869"/>
              <a:gd name="connsiteY5" fmla="*/ 2247900 h 4673580"/>
              <a:gd name="connsiteX0" fmla="*/ 3506250 w 3525963"/>
              <a:gd name="connsiteY0" fmla="*/ 3524250 h 4673580"/>
              <a:gd name="connsiteX1" fmla="*/ 3505845 w 3525963"/>
              <a:gd name="connsiteY1" fmla="*/ 4673580 h 4673580"/>
              <a:gd name="connsiteX2" fmla="*/ 0 w 3525963"/>
              <a:gd name="connsiteY2" fmla="*/ 4673580 h 4673580"/>
              <a:gd name="connsiteX3" fmla="*/ 0 w 3525963"/>
              <a:gd name="connsiteY3" fmla="*/ 0 h 4673580"/>
              <a:gd name="connsiteX4" fmla="*/ 3505845 w 3525963"/>
              <a:gd name="connsiteY4" fmla="*/ 0 h 4673580"/>
              <a:gd name="connsiteX5" fmla="*/ 3525706 w 3525963"/>
              <a:gd name="connsiteY5" fmla="*/ 2257628 h 4673580"/>
              <a:gd name="connsiteX0" fmla="*/ 3506250 w 3516372"/>
              <a:gd name="connsiteY0" fmla="*/ 3524250 h 4673580"/>
              <a:gd name="connsiteX1" fmla="*/ 3505845 w 3516372"/>
              <a:gd name="connsiteY1" fmla="*/ 4673580 h 4673580"/>
              <a:gd name="connsiteX2" fmla="*/ 0 w 3516372"/>
              <a:gd name="connsiteY2" fmla="*/ 4673580 h 4673580"/>
              <a:gd name="connsiteX3" fmla="*/ 0 w 3516372"/>
              <a:gd name="connsiteY3" fmla="*/ 0 h 4673580"/>
              <a:gd name="connsiteX4" fmla="*/ 3505845 w 3516372"/>
              <a:gd name="connsiteY4" fmla="*/ 0 h 4673580"/>
              <a:gd name="connsiteX5" fmla="*/ 3515978 w 3516372"/>
              <a:gd name="connsiteY5" fmla="*/ 2257628 h 4673580"/>
              <a:gd name="connsiteX0" fmla="*/ 3506250 w 3506869"/>
              <a:gd name="connsiteY0" fmla="*/ 3524250 h 4673580"/>
              <a:gd name="connsiteX1" fmla="*/ 3505845 w 3506869"/>
              <a:gd name="connsiteY1" fmla="*/ 4673580 h 4673580"/>
              <a:gd name="connsiteX2" fmla="*/ 0 w 3506869"/>
              <a:gd name="connsiteY2" fmla="*/ 4673580 h 4673580"/>
              <a:gd name="connsiteX3" fmla="*/ 0 w 3506869"/>
              <a:gd name="connsiteY3" fmla="*/ 0 h 4673580"/>
              <a:gd name="connsiteX4" fmla="*/ 3505845 w 3506869"/>
              <a:gd name="connsiteY4" fmla="*/ 0 h 4673580"/>
              <a:gd name="connsiteX5" fmla="*/ 3496523 w 3506869"/>
              <a:gd name="connsiteY5" fmla="*/ 2257628 h 4673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6869" h="4673580">
                <a:moveTo>
                  <a:pt x="3506250" y="3524250"/>
                </a:moveTo>
                <a:cubicBezTo>
                  <a:pt x="3502872" y="3907360"/>
                  <a:pt x="3509223" y="4290470"/>
                  <a:pt x="3505845" y="4673580"/>
                </a:cubicBezTo>
                <a:lnTo>
                  <a:pt x="0" y="4673580"/>
                </a:lnTo>
                <a:lnTo>
                  <a:pt x="0" y="0"/>
                </a:lnTo>
                <a:lnTo>
                  <a:pt x="3505845" y="0"/>
                </a:lnTo>
                <a:cubicBezTo>
                  <a:pt x="3502738" y="749300"/>
                  <a:pt x="3499630" y="1508328"/>
                  <a:pt x="3496523" y="2257628"/>
                </a:cubicBezTo>
              </a:path>
            </a:pathLst>
          </a:cu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 rot="16200000">
            <a:off x="8840821" y="5324522"/>
            <a:ext cx="453958" cy="453958"/>
            <a:chOff x="5869021" y="5872413"/>
            <a:chExt cx="453958" cy="453958"/>
          </a:xfrm>
        </p:grpSpPr>
        <p:sp>
          <p:nvSpPr>
            <p:cNvPr id="4" name="矩形 3"/>
            <p:cNvSpPr/>
            <p:nvPr/>
          </p:nvSpPr>
          <p:spPr>
            <a:xfrm>
              <a:off x="5869021" y="5872413"/>
              <a:ext cx="453958" cy="45395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" name="箭头: V 形 4"/>
            <p:cNvSpPr/>
            <p:nvPr/>
          </p:nvSpPr>
          <p:spPr>
            <a:xfrm rot="5400000">
              <a:off x="5997358" y="5972932"/>
              <a:ext cx="197284" cy="252920"/>
            </a:xfrm>
            <a:prstGeom prst="chevron">
              <a:avLst>
                <a:gd name="adj" fmla="val 7253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338925" y="3625604"/>
            <a:ext cx="5839795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metr415 Blk BT" panose="020B0802020204020303" pitchFamily="34" charset="0"/>
                <a:ea typeface="微软雅黑"/>
                <a:cs typeface="+mn-cs"/>
              </a:rPr>
              <a:t>数据处理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223069" y="1924346"/>
            <a:ext cx="4463481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metr415 Blk BT" panose="020B0802020204020303" pitchFamily="34" charset="0"/>
                <a:ea typeface="微软雅黑"/>
                <a:cs typeface="+mn-cs"/>
              </a:rPr>
              <a:t>PART03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metr415 Blk BT" panose="020B0802020204020303" pitchFamily="34" charset="0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9513481"/>
      </p:ext>
    </p:extLst>
  </p:cSld>
  <p:clrMapOvr>
    <a:masterClrMapping/>
  </p:clrMapOvr>
  <p:transition spd="slow" advTm="400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388795" y="160439"/>
            <a:ext cx="3414409" cy="1118434"/>
            <a:chOff x="4388795" y="199351"/>
            <a:chExt cx="3414409" cy="1118434"/>
          </a:xfrm>
        </p:grpSpPr>
        <p:sp>
          <p:nvSpPr>
            <p:cNvPr id="5" name="矩形 4"/>
            <p:cNvSpPr/>
            <p:nvPr/>
          </p:nvSpPr>
          <p:spPr>
            <a:xfrm>
              <a:off x="4388795" y="496112"/>
              <a:ext cx="3414409" cy="62257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693922" y="199351"/>
              <a:ext cx="80415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4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/>
                  <a:cs typeface="+mn-cs"/>
                </a:rPr>
                <a:t>03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metr415 Blk BT" panose="020B0802020204020303" pitchFamily="34" charset="0"/>
                <a:ea typeface="微软雅黑"/>
                <a:cs typeface="+mn-cs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507151" y="794565"/>
              <a:ext cx="317770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/>
                  <a:cs typeface="+mn-cs"/>
                </a:rPr>
                <a:t>小规模测试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D2226A40-1B61-C939-9133-1EDE9204A9F6}"/>
              </a:ext>
            </a:extLst>
          </p:cNvPr>
          <p:cNvGrpSpPr/>
          <p:nvPr/>
        </p:nvGrpSpPr>
        <p:grpSpPr>
          <a:xfrm>
            <a:off x="1162999" y="1376531"/>
            <a:ext cx="4530923" cy="646231"/>
            <a:chOff x="6848277" y="2516740"/>
            <a:chExt cx="4530923" cy="646231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E2A6013D-AFCC-8BF8-4D98-5E1A1CCB7868}"/>
                </a:ext>
              </a:extLst>
            </p:cNvPr>
            <p:cNvGrpSpPr/>
            <p:nvPr/>
          </p:nvGrpSpPr>
          <p:grpSpPr>
            <a:xfrm rot="16200000">
              <a:off x="6848277" y="2516741"/>
              <a:ext cx="453958" cy="453958"/>
              <a:chOff x="5869021" y="5872413"/>
              <a:chExt cx="453958" cy="453958"/>
            </a:xfrm>
          </p:grpSpPr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38F8E2D3-45C2-428D-7EED-BC37F96B0A41}"/>
                  </a:ext>
                </a:extLst>
              </p:cNvPr>
              <p:cNvSpPr/>
              <p:nvPr/>
            </p:nvSpPr>
            <p:spPr>
              <a:xfrm>
                <a:off x="5869021" y="5872413"/>
                <a:ext cx="453958" cy="45395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8" name="箭头: V 形 37">
                <a:extLst>
                  <a:ext uri="{FF2B5EF4-FFF2-40B4-BE49-F238E27FC236}">
                    <a16:creationId xmlns:a16="http://schemas.microsoft.com/office/drawing/2014/main" id="{8DD0BCE1-B230-E218-614A-0FDC7A78C3AA}"/>
                  </a:ext>
                </a:extLst>
              </p:cNvPr>
              <p:cNvSpPr/>
              <p:nvPr/>
            </p:nvSpPr>
            <p:spPr>
              <a:xfrm rot="5400000">
                <a:off x="5997358" y="5972932"/>
                <a:ext cx="197284" cy="252920"/>
              </a:xfrm>
              <a:prstGeom prst="chevron">
                <a:avLst>
                  <a:gd name="adj" fmla="val 7253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9469C78B-3408-E95B-1ECD-CFA03669EE06}"/>
                </a:ext>
              </a:extLst>
            </p:cNvPr>
            <p:cNvGrpSpPr/>
            <p:nvPr/>
          </p:nvGrpSpPr>
          <p:grpSpPr>
            <a:xfrm>
              <a:off x="7430572" y="2516740"/>
              <a:ext cx="3948628" cy="646231"/>
              <a:chOff x="6585160" y="1678126"/>
              <a:chExt cx="3948628" cy="646231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C846BCD7-4FCA-40BD-AE49-B2DF8A2CB41B}"/>
                  </a:ext>
                </a:extLst>
              </p:cNvPr>
              <p:cNvSpPr/>
              <p:nvPr/>
            </p:nvSpPr>
            <p:spPr>
              <a:xfrm>
                <a:off x="6585160" y="2030750"/>
                <a:ext cx="3948628" cy="293607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E04A752D-30BF-D4C6-0449-F4BF963881E2}"/>
                  </a:ext>
                </a:extLst>
              </p:cNvPr>
              <p:cNvSpPr/>
              <p:nvPr/>
            </p:nvSpPr>
            <p:spPr>
              <a:xfrm>
                <a:off x="6585160" y="1678126"/>
                <a:ext cx="2764988" cy="3961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基准算法小规模数据测试</a:t>
                </a:r>
              </a:p>
            </p:txBody>
          </p:sp>
        </p:grp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CA58A73-42DE-7234-19D6-6F9E31DEF977}"/>
              </a:ext>
            </a:extLst>
          </p:cNvPr>
          <p:cNvGrpSpPr/>
          <p:nvPr/>
        </p:nvGrpSpPr>
        <p:grpSpPr>
          <a:xfrm>
            <a:off x="1153280" y="3649656"/>
            <a:ext cx="4530923" cy="646231"/>
            <a:chOff x="6848277" y="2516740"/>
            <a:chExt cx="4530923" cy="646231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689544A8-4CB8-CFFE-C500-F873BA9A953F}"/>
                </a:ext>
              </a:extLst>
            </p:cNvPr>
            <p:cNvGrpSpPr/>
            <p:nvPr/>
          </p:nvGrpSpPr>
          <p:grpSpPr>
            <a:xfrm rot="16200000">
              <a:off x="6848277" y="2516741"/>
              <a:ext cx="453958" cy="453958"/>
              <a:chOff x="5869021" y="5872413"/>
              <a:chExt cx="453958" cy="453958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7B01BF7F-FB19-8540-CAEE-7A25F0DBEDBE}"/>
                  </a:ext>
                </a:extLst>
              </p:cNvPr>
              <p:cNvSpPr/>
              <p:nvPr/>
            </p:nvSpPr>
            <p:spPr>
              <a:xfrm>
                <a:off x="5869021" y="5872413"/>
                <a:ext cx="453958" cy="45395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6" name="箭头: V 形 45">
                <a:extLst>
                  <a:ext uri="{FF2B5EF4-FFF2-40B4-BE49-F238E27FC236}">
                    <a16:creationId xmlns:a16="http://schemas.microsoft.com/office/drawing/2014/main" id="{D1686764-FF78-4EAA-E334-A1B23B435ED5}"/>
                  </a:ext>
                </a:extLst>
              </p:cNvPr>
              <p:cNvSpPr/>
              <p:nvPr/>
            </p:nvSpPr>
            <p:spPr>
              <a:xfrm rot="5400000">
                <a:off x="5997358" y="5972932"/>
                <a:ext cx="197284" cy="252920"/>
              </a:xfrm>
              <a:prstGeom prst="chevron">
                <a:avLst>
                  <a:gd name="adj" fmla="val 7253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05689BE4-4101-AFE7-0777-21CD85134E12}"/>
                </a:ext>
              </a:extLst>
            </p:cNvPr>
            <p:cNvGrpSpPr/>
            <p:nvPr/>
          </p:nvGrpSpPr>
          <p:grpSpPr>
            <a:xfrm>
              <a:off x="7430572" y="2516740"/>
              <a:ext cx="3948628" cy="646231"/>
              <a:chOff x="6585160" y="1678126"/>
              <a:chExt cx="3948628" cy="646231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2121C598-1B09-42FD-8997-B4947E83EEB8}"/>
                  </a:ext>
                </a:extLst>
              </p:cNvPr>
              <p:cNvSpPr/>
              <p:nvPr/>
            </p:nvSpPr>
            <p:spPr>
              <a:xfrm>
                <a:off x="6585160" y="2030750"/>
                <a:ext cx="3948628" cy="293607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84E7B5A2-09BC-7FA2-718B-650D7E2AA131}"/>
                  </a:ext>
                </a:extLst>
              </p:cNvPr>
              <p:cNvSpPr/>
              <p:nvPr/>
            </p:nvSpPr>
            <p:spPr>
              <a:xfrm>
                <a:off x="6585160" y="1678126"/>
                <a:ext cx="2764988" cy="3961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高效算法小规模数据测试</a:t>
                </a:r>
              </a:p>
            </p:txBody>
          </p:sp>
        </p:grpSp>
      </p:grpSp>
      <p:sp>
        <p:nvSpPr>
          <p:cNvPr id="47" name="矩形 46">
            <a:extLst>
              <a:ext uri="{FF2B5EF4-FFF2-40B4-BE49-F238E27FC236}">
                <a16:creationId xmlns:a16="http://schemas.microsoft.com/office/drawing/2014/main" id="{9D6307BF-DCFC-9E07-9093-31478AC020B6}"/>
              </a:ext>
            </a:extLst>
          </p:cNvPr>
          <p:cNvSpPr/>
          <p:nvPr/>
        </p:nvSpPr>
        <p:spPr>
          <a:xfrm>
            <a:off x="6630219" y="1577325"/>
            <a:ext cx="3414409" cy="43829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使用实验所给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点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边小图作为数据输入；在小规模数据由于时遍历每一条边来寻找连通分量，因此我会将桥边存储并打印出来；但是在高效算法中时计算总边数、环数、环中的生成树边的关系来寻找桥的数量，因此并未列出桥的信息。在小数据测试中，可以看到，基准算法的运行时间为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543us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，而高效算法的运行时间趋近于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，因此可以看出，高效算法的时间效率时远远高于基准算法的。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F198F5B-82EE-A23D-FC9B-EB48D9E2C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387" y="1777694"/>
            <a:ext cx="2835966" cy="1871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EA8CCE71-846E-DFEB-29E7-D28908AE62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293" y="4138393"/>
            <a:ext cx="2832775" cy="21856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0960362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388795" y="160439"/>
            <a:ext cx="3414409" cy="1118434"/>
            <a:chOff x="4388795" y="199351"/>
            <a:chExt cx="3414409" cy="1118434"/>
          </a:xfrm>
        </p:grpSpPr>
        <p:sp>
          <p:nvSpPr>
            <p:cNvPr id="5" name="矩形 4"/>
            <p:cNvSpPr/>
            <p:nvPr/>
          </p:nvSpPr>
          <p:spPr>
            <a:xfrm>
              <a:off x="4388795" y="496112"/>
              <a:ext cx="3414409" cy="62257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693922" y="199351"/>
              <a:ext cx="80415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4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/>
                  <a:cs typeface="+mn-cs"/>
                </a:rPr>
                <a:t>03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metr415 Blk BT" panose="020B0802020204020303" pitchFamily="34" charset="0"/>
                <a:ea typeface="微软雅黑"/>
                <a:cs typeface="+mn-cs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507151" y="794565"/>
              <a:ext cx="317770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/>
                  <a:cs typeface="+mn-cs"/>
                </a:rPr>
                <a:t>大规模测试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D2226A40-1B61-C939-9133-1EDE9204A9F6}"/>
              </a:ext>
            </a:extLst>
          </p:cNvPr>
          <p:cNvGrpSpPr/>
          <p:nvPr/>
        </p:nvGrpSpPr>
        <p:grpSpPr>
          <a:xfrm>
            <a:off x="1291336" y="1477051"/>
            <a:ext cx="4402586" cy="545711"/>
            <a:chOff x="6976614" y="2617260"/>
            <a:chExt cx="4402586" cy="545711"/>
          </a:xfrm>
        </p:grpSpPr>
        <p:sp>
          <p:nvSpPr>
            <p:cNvPr id="38" name="箭头: V 形 37">
              <a:extLst>
                <a:ext uri="{FF2B5EF4-FFF2-40B4-BE49-F238E27FC236}">
                  <a16:creationId xmlns:a16="http://schemas.microsoft.com/office/drawing/2014/main" id="{8DD0BCE1-B230-E218-614A-0FDC7A78C3AA}"/>
                </a:ext>
              </a:extLst>
            </p:cNvPr>
            <p:cNvSpPr/>
            <p:nvPr/>
          </p:nvSpPr>
          <p:spPr>
            <a:xfrm>
              <a:off x="6976614" y="2617260"/>
              <a:ext cx="197284" cy="252920"/>
            </a:xfrm>
            <a:prstGeom prst="chevron">
              <a:avLst>
                <a:gd name="adj" fmla="val 7253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C846BCD7-4FCA-40BD-AE49-B2DF8A2CB41B}"/>
                </a:ext>
              </a:extLst>
            </p:cNvPr>
            <p:cNvSpPr/>
            <p:nvPr/>
          </p:nvSpPr>
          <p:spPr>
            <a:xfrm>
              <a:off x="7430572" y="2869364"/>
              <a:ext cx="3948628" cy="29360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CA58A73-42DE-7234-19D6-6F9E31DEF977}"/>
              </a:ext>
            </a:extLst>
          </p:cNvPr>
          <p:cNvGrpSpPr/>
          <p:nvPr/>
        </p:nvGrpSpPr>
        <p:grpSpPr>
          <a:xfrm>
            <a:off x="1030859" y="1477051"/>
            <a:ext cx="4530923" cy="646231"/>
            <a:chOff x="6848277" y="2516740"/>
            <a:chExt cx="4530923" cy="646231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689544A8-4CB8-CFFE-C500-F873BA9A953F}"/>
                </a:ext>
              </a:extLst>
            </p:cNvPr>
            <p:cNvGrpSpPr/>
            <p:nvPr/>
          </p:nvGrpSpPr>
          <p:grpSpPr>
            <a:xfrm rot="16200000">
              <a:off x="6848277" y="2516741"/>
              <a:ext cx="453958" cy="453958"/>
              <a:chOff x="5869021" y="5872413"/>
              <a:chExt cx="453958" cy="453958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7B01BF7F-FB19-8540-CAEE-7A25F0DBEDBE}"/>
                  </a:ext>
                </a:extLst>
              </p:cNvPr>
              <p:cNvSpPr/>
              <p:nvPr/>
            </p:nvSpPr>
            <p:spPr>
              <a:xfrm>
                <a:off x="5869021" y="5872413"/>
                <a:ext cx="453958" cy="45395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6" name="箭头: V 形 45">
                <a:extLst>
                  <a:ext uri="{FF2B5EF4-FFF2-40B4-BE49-F238E27FC236}">
                    <a16:creationId xmlns:a16="http://schemas.microsoft.com/office/drawing/2014/main" id="{D1686764-FF78-4EAA-E334-A1B23B435ED5}"/>
                  </a:ext>
                </a:extLst>
              </p:cNvPr>
              <p:cNvSpPr/>
              <p:nvPr/>
            </p:nvSpPr>
            <p:spPr>
              <a:xfrm rot="5400000">
                <a:off x="5997358" y="5972932"/>
                <a:ext cx="197284" cy="252920"/>
              </a:xfrm>
              <a:prstGeom prst="chevron">
                <a:avLst>
                  <a:gd name="adj" fmla="val 7253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05689BE4-4101-AFE7-0777-21CD85134E12}"/>
                </a:ext>
              </a:extLst>
            </p:cNvPr>
            <p:cNvGrpSpPr/>
            <p:nvPr/>
          </p:nvGrpSpPr>
          <p:grpSpPr>
            <a:xfrm>
              <a:off x="7430572" y="2516740"/>
              <a:ext cx="3948628" cy="646231"/>
              <a:chOff x="6585160" y="1678126"/>
              <a:chExt cx="3948628" cy="646231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2121C598-1B09-42FD-8997-B4947E83EEB8}"/>
                  </a:ext>
                </a:extLst>
              </p:cNvPr>
              <p:cNvSpPr/>
              <p:nvPr/>
            </p:nvSpPr>
            <p:spPr>
              <a:xfrm>
                <a:off x="6585160" y="2030750"/>
                <a:ext cx="3948628" cy="293607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84E7B5A2-09BC-7FA2-718B-650D7E2AA131}"/>
                  </a:ext>
                </a:extLst>
              </p:cNvPr>
              <p:cNvSpPr/>
              <p:nvPr/>
            </p:nvSpPr>
            <p:spPr>
              <a:xfrm>
                <a:off x="6585160" y="1678126"/>
                <a:ext cx="2764988" cy="3961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高效算法大规模数据测试</a:t>
                </a:r>
              </a:p>
            </p:txBody>
          </p:sp>
        </p:grpSp>
      </p:grpSp>
      <p:sp>
        <p:nvSpPr>
          <p:cNvPr id="47" name="矩形 46">
            <a:extLst>
              <a:ext uri="{FF2B5EF4-FFF2-40B4-BE49-F238E27FC236}">
                <a16:creationId xmlns:a16="http://schemas.microsoft.com/office/drawing/2014/main" id="{9D6307BF-DCFC-9E07-9093-31478AC020B6}"/>
              </a:ext>
            </a:extLst>
          </p:cNvPr>
          <p:cNvSpPr/>
          <p:nvPr/>
        </p:nvSpPr>
        <p:spPr>
          <a:xfrm>
            <a:off x="6630219" y="1577325"/>
            <a:ext cx="3414409" cy="371819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使用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LargeG.txt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中的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1000000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点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7586063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边的大型图进行大规模数据进行测试，由于时间复杂度的影响，基准算法的运行的时间开销是十分巨大的，在短时间内是运行不出来的；而在高效算法中，使用了并查集和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LCA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算法，不需要对每一条边进行遍历，只需要遍历环边即可得到桥边的数量，因此时间复杂度大大降低，运行时间降到了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秒以内。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F8137BF-B57B-61F6-1D17-3C67A12C5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154" y="2223802"/>
            <a:ext cx="3964849" cy="271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82637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388795" y="160439"/>
            <a:ext cx="3414409" cy="1118434"/>
            <a:chOff x="4388795" y="199351"/>
            <a:chExt cx="3414409" cy="1118434"/>
          </a:xfrm>
        </p:grpSpPr>
        <p:sp>
          <p:nvSpPr>
            <p:cNvPr id="5" name="矩形 4"/>
            <p:cNvSpPr/>
            <p:nvPr/>
          </p:nvSpPr>
          <p:spPr>
            <a:xfrm>
              <a:off x="4388795" y="496112"/>
              <a:ext cx="3414409" cy="62257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693922" y="199351"/>
              <a:ext cx="80415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4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/>
                  <a:cs typeface="+mn-cs"/>
                </a:rPr>
                <a:t>03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metr415 Blk BT" panose="020B0802020204020303" pitchFamily="34" charset="0"/>
                <a:ea typeface="微软雅黑"/>
                <a:cs typeface="+mn-cs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507151" y="794565"/>
              <a:ext cx="317770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/>
                  <a:cs typeface="+mn-cs"/>
                </a:rPr>
                <a:t>数据分析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15F2947-1470-9085-BBF0-0B377BE72640}"/>
              </a:ext>
            </a:extLst>
          </p:cNvPr>
          <p:cNvGrpSpPr/>
          <p:nvPr/>
        </p:nvGrpSpPr>
        <p:grpSpPr>
          <a:xfrm>
            <a:off x="858957" y="1376531"/>
            <a:ext cx="4530923" cy="646231"/>
            <a:chOff x="6848277" y="2516740"/>
            <a:chExt cx="4530923" cy="646231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5A9945D6-9E3F-3829-1BF1-4C301B6A3E7D}"/>
                </a:ext>
              </a:extLst>
            </p:cNvPr>
            <p:cNvGrpSpPr/>
            <p:nvPr/>
          </p:nvGrpSpPr>
          <p:grpSpPr>
            <a:xfrm rot="16200000">
              <a:off x="6848277" y="2516741"/>
              <a:ext cx="453958" cy="453958"/>
              <a:chOff x="5869021" y="5872413"/>
              <a:chExt cx="453958" cy="453958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A55EF2A3-7C53-3CE5-3420-2A99B6A940D4}"/>
                  </a:ext>
                </a:extLst>
              </p:cNvPr>
              <p:cNvSpPr/>
              <p:nvPr/>
            </p:nvSpPr>
            <p:spPr>
              <a:xfrm>
                <a:off x="5869021" y="5872413"/>
                <a:ext cx="453958" cy="45395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2" name="箭头: V 形 31">
                <a:extLst>
                  <a:ext uri="{FF2B5EF4-FFF2-40B4-BE49-F238E27FC236}">
                    <a16:creationId xmlns:a16="http://schemas.microsoft.com/office/drawing/2014/main" id="{D6447298-3397-6B48-6DC9-A353316E6A03}"/>
                  </a:ext>
                </a:extLst>
              </p:cNvPr>
              <p:cNvSpPr/>
              <p:nvPr/>
            </p:nvSpPr>
            <p:spPr>
              <a:xfrm rot="5400000">
                <a:off x="5997358" y="5972932"/>
                <a:ext cx="197284" cy="252920"/>
              </a:xfrm>
              <a:prstGeom prst="chevron">
                <a:avLst>
                  <a:gd name="adj" fmla="val 7253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19498FB7-0189-9625-0AC9-1134AFFB5E19}"/>
                </a:ext>
              </a:extLst>
            </p:cNvPr>
            <p:cNvGrpSpPr/>
            <p:nvPr/>
          </p:nvGrpSpPr>
          <p:grpSpPr>
            <a:xfrm>
              <a:off x="7430572" y="2516740"/>
              <a:ext cx="3948628" cy="646231"/>
              <a:chOff x="6585160" y="1678126"/>
              <a:chExt cx="3948628" cy="646231"/>
            </a:xfrm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64D56C0F-3DE6-4776-ACD9-05DADCBEAE36}"/>
                  </a:ext>
                </a:extLst>
              </p:cNvPr>
              <p:cNvSpPr/>
              <p:nvPr/>
            </p:nvSpPr>
            <p:spPr>
              <a:xfrm>
                <a:off x="6585160" y="2030750"/>
                <a:ext cx="3948628" cy="293607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ED7AA0CC-DFBA-E307-5279-D787969F7393}"/>
                  </a:ext>
                </a:extLst>
              </p:cNvPr>
              <p:cNvSpPr/>
              <p:nvPr/>
            </p:nvSpPr>
            <p:spPr>
              <a:xfrm>
                <a:off x="6585160" y="1678126"/>
                <a:ext cx="2764988" cy="3961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基准算法</a:t>
                </a:r>
              </a:p>
            </p:txBody>
          </p:sp>
        </p:grp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053278EE-573C-1502-DBE9-7537A314AA27}"/>
              </a:ext>
            </a:extLst>
          </p:cNvPr>
          <p:cNvSpPr/>
          <p:nvPr/>
        </p:nvSpPr>
        <p:spPr>
          <a:xfrm>
            <a:off x="8327940" y="1376531"/>
            <a:ext cx="2326205" cy="471731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在基准算法中，即使是在稀疏图中，求解该问题的时间复杂度依旧是十分高的，在图的点数为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个的时候，运行时间为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44us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，但是当点数增大的时候，平均运行时间是急剧上升的，当点数达到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10000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的时候，平均运行时间达到了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2500Wus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，而点数到了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20000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运行时间，更是达到了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1.1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亿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0E588D9-79D0-B66E-CCAF-A26B561B5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57" y="2125289"/>
            <a:ext cx="5695541" cy="368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594557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388795" y="160439"/>
            <a:ext cx="3414409" cy="1118434"/>
            <a:chOff x="4388795" y="199351"/>
            <a:chExt cx="3414409" cy="1118434"/>
          </a:xfrm>
        </p:grpSpPr>
        <p:sp>
          <p:nvSpPr>
            <p:cNvPr id="5" name="矩形 4"/>
            <p:cNvSpPr/>
            <p:nvPr/>
          </p:nvSpPr>
          <p:spPr>
            <a:xfrm>
              <a:off x="4388795" y="496112"/>
              <a:ext cx="3414409" cy="62257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693922" y="199351"/>
              <a:ext cx="80415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4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/>
                  <a:cs typeface="+mn-cs"/>
                </a:rPr>
                <a:t>03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metr415 Blk BT" panose="020B0802020204020303" pitchFamily="34" charset="0"/>
                <a:ea typeface="微软雅黑"/>
                <a:cs typeface="+mn-cs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507151" y="794565"/>
              <a:ext cx="317770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/>
                  <a:cs typeface="+mn-cs"/>
                </a:rPr>
                <a:t>数据分析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15F2947-1470-9085-BBF0-0B377BE72640}"/>
              </a:ext>
            </a:extLst>
          </p:cNvPr>
          <p:cNvGrpSpPr/>
          <p:nvPr/>
        </p:nvGrpSpPr>
        <p:grpSpPr>
          <a:xfrm>
            <a:off x="858957" y="1376531"/>
            <a:ext cx="4530923" cy="646231"/>
            <a:chOff x="6848277" y="2516740"/>
            <a:chExt cx="4530923" cy="646231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5A9945D6-9E3F-3829-1BF1-4C301B6A3E7D}"/>
                </a:ext>
              </a:extLst>
            </p:cNvPr>
            <p:cNvGrpSpPr/>
            <p:nvPr/>
          </p:nvGrpSpPr>
          <p:grpSpPr>
            <a:xfrm rot="16200000">
              <a:off x="6848277" y="2516741"/>
              <a:ext cx="453958" cy="453958"/>
              <a:chOff x="5869021" y="5872413"/>
              <a:chExt cx="453958" cy="453958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A55EF2A3-7C53-3CE5-3420-2A99B6A940D4}"/>
                  </a:ext>
                </a:extLst>
              </p:cNvPr>
              <p:cNvSpPr/>
              <p:nvPr/>
            </p:nvSpPr>
            <p:spPr>
              <a:xfrm>
                <a:off x="5869021" y="5872413"/>
                <a:ext cx="453958" cy="45395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2" name="箭头: V 形 31">
                <a:extLst>
                  <a:ext uri="{FF2B5EF4-FFF2-40B4-BE49-F238E27FC236}">
                    <a16:creationId xmlns:a16="http://schemas.microsoft.com/office/drawing/2014/main" id="{D6447298-3397-6B48-6DC9-A353316E6A03}"/>
                  </a:ext>
                </a:extLst>
              </p:cNvPr>
              <p:cNvSpPr/>
              <p:nvPr/>
            </p:nvSpPr>
            <p:spPr>
              <a:xfrm rot="5400000">
                <a:off x="5997358" y="5972932"/>
                <a:ext cx="197284" cy="252920"/>
              </a:xfrm>
              <a:prstGeom prst="chevron">
                <a:avLst>
                  <a:gd name="adj" fmla="val 7253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19498FB7-0189-9625-0AC9-1134AFFB5E19}"/>
                </a:ext>
              </a:extLst>
            </p:cNvPr>
            <p:cNvGrpSpPr/>
            <p:nvPr/>
          </p:nvGrpSpPr>
          <p:grpSpPr>
            <a:xfrm>
              <a:off x="7430572" y="2516740"/>
              <a:ext cx="3948628" cy="646231"/>
              <a:chOff x="6585160" y="1678126"/>
              <a:chExt cx="3948628" cy="646231"/>
            </a:xfrm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64D56C0F-3DE6-4776-ACD9-05DADCBEAE36}"/>
                  </a:ext>
                </a:extLst>
              </p:cNvPr>
              <p:cNvSpPr/>
              <p:nvPr/>
            </p:nvSpPr>
            <p:spPr>
              <a:xfrm>
                <a:off x="6585160" y="2030750"/>
                <a:ext cx="3948628" cy="293607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ED7AA0CC-DFBA-E307-5279-D787969F7393}"/>
                  </a:ext>
                </a:extLst>
              </p:cNvPr>
              <p:cNvSpPr/>
              <p:nvPr/>
            </p:nvSpPr>
            <p:spPr>
              <a:xfrm>
                <a:off x="6585160" y="1678126"/>
                <a:ext cx="2764988" cy="3961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高效算法</a:t>
                </a:r>
              </a:p>
            </p:txBody>
          </p:sp>
        </p:grp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053278EE-573C-1502-DBE9-7537A314AA27}"/>
              </a:ext>
            </a:extLst>
          </p:cNvPr>
          <p:cNvSpPr/>
          <p:nvPr/>
        </p:nvSpPr>
        <p:spPr>
          <a:xfrm>
            <a:off x="8623133" y="1376531"/>
            <a:ext cx="2273467" cy="471731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使用高效算法时，速度比基准算法快了许多，特别是在大规模数据的时候，高效算法算法在时间复杂度的优化上展现了巨大的优越性，在数据量达到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20000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的时候，运行速度是比基准算法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100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个数据时候要快的，因此可以看出，高效算法的时间开销相对于基准算法是极小的。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4CC5BBA-994D-0041-6356-28164D4B2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57" y="2022762"/>
            <a:ext cx="5694243" cy="382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333791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51954" y="1104900"/>
            <a:ext cx="3506869" cy="4673580"/>
          </a:xfrm>
          <a:custGeom>
            <a:avLst/>
            <a:gdLst>
              <a:gd name="connsiteX0" fmla="*/ 0 w 3505845"/>
              <a:gd name="connsiteY0" fmla="*/ 0 h 4673580"/>
              <a:gd name="connsiteX1" fmla="*/ 3505845 w 3505845"/>
              <a:gd name="connsiteY1" fmla="*/ 0 h 4673580"/>
              <a:gd name="connsiteX2" fmla="*/ 3505845 w 3505845"/>
              <a:gd name="connsiteY2" fmla="*/ 4673580 h 4673580"/>
              <a:gd name="connsiteX3" fmla="*/ 0 w 3505845"/>
              <a:gd name="connsiteY3" fmla="*/ 4673580 h 4673580"/>
              <a:gd name="connsiteX4" fmla="*/ 0 w 3505845"/>
              <a:gd name="connsiteY4" fmla="*/ 0 h 4673580"/>
              <a:gd name="connsiteX0" fmla="*/ 0 w 3505845"/>
              <a:gd name="connsiteY0" fmla="*/ 0 h 4673580"/>
              <a:gd name="connsiteX1" fmla="*/ 3505845 w 3505845"/>
              <a:gd name="connsiteY1" fmla="*/ 0 h 4673580"/>
              <a:gd name="connsiteX2" fmla="*/ 3486795 w 3505845"/>
              <a:gd name="connsiteY2" fmla="*/ 2247900 h 4673580"/>
              <a:gd name="connsiteX3" fmla="*/ 3505845 w 3505845"/>
              <a:gd name="connsiteY3" fmla="*/ 4673580 h 4673580"/>
              <a:gd name="connsiteX4" fmla="*/ 0 w 3505845"/>
              <a:gd name="connsiteY4" fmla="*/ 4673580 h 4673580"/>
              <a:gd name="connsiteX5" fmla="*/ 0 w 3505845"/>
              <a:gd name="connsiteY5" fmla="*/ 0 h 4673580"/>
              <a:gd name="connsiteX0" fmla="*/ 0 w 3505845"/>
              <a:gd name="connsiteY0" fmla="*/ 0 h 4673580"/>
              <a:gd name="connsiteX1" fmla="*/ 3505845 w 3505845"/>
              <a:gd name="connsiteY1" fmla="*/ 0 h 4673580"/>
              <a:gd name="connsiteX2" fmla="*/ 3486795 w 3505845"/>
              <a:gd name="connsiteY2" fmla="*/ 2247900 h 4673580"/>
              <a:gd name="connsiteX3" fmla="*/ 3486795 w 3505845"/>
              <a:gd name="connsiteY3" fmla="*/ 3524250 h 4673580"/>
              <a:gd name="connsiteX4" fmla="*/ 3505845 w 3505845"/>
              <a:gd name="connsiteY4" fmla="*/ 4673580 h 4673580"/>
              <a:gd name="connsiteX5" fmla="*/ 0 w 3505845"/>
              <a:gd name="connsiteY5" fmla="*/ 4673580 h 4673580"/>
              <a:gd name="connsiteX6" fmla="*/ 0 w 3505845"/>
              <a:gd name="connsiteY6" fmla="*/ 0 h 4673580"/>
              <a:gd name="connsiteX0" fmla="*/ 0 w 3505845"/>
              <a:gd name="connsiteY0" fmla="*/ 0 h 4673580"/>
              <a:gd name="connsiteX1" fmla="*/ 3505845 w 3505845"/>
              <a:gd name="connsiteY1" fmla="*/ 0 h 4673580"/>
              <a:gd name="connsiteX2" fmla="*/ 3486795 w 3505845"/>
              <a:gd name="connsiteY2" fmla="*/ 2247900 h 4673580"/>
              <a:gd name="connsiteX3" fmla="*/ 3467745 w 3505845"/>
              <a:gd name="connsiteY3" fmla="*/ 2857500 h 4673580"/>
              <a:gd name="connsiteX4" fmla="*/ 3486795 w 3505845"/>
              <a:gd name="connsiteY4" fmla="*/ 3524250 h 4673580"/>
              <a:gd name="connsiteX5" fmla="*/ 3505845 w 3505845"/>
              <a:gd name="connsiteY5" fmla="*/ 4673580 h 4673580"/>
              <a:gd name="connsiteX6" fmla="*/ 0 w 3505845"/>
              <a:gd name="connsiteY6" fmla="*/ 4673580 h 4673580"/>
              <a:gd name="connsiteX7" fmla="*/ 0 w 3505845"/>
              <a:gd name="connsiteY7" fmla="*/ 0 h 4673580"/>
              <a:gd name="connsiteX0" fmla="*/ 3467745 w 3559185"/>
              <a:gd name="connsiteY0" fmla="*/ 2857500 h 4673580"/>
              <a:gd name="connsiteX1" fmla="*/ 3486795 w 3559185"/>
              <a:gd name="connsiteY1" fmla="*/ 3524250 h 4673580"/>
              <a:gd name="connsiteX2" fmla="*/ 3505845 w 3559185"/>
              <a:gd name="connsiteY2" fmla="*/ 4673580 h 4673580"/>
              <a:gd name="connsiteX3" fmla="*/ 0 w 3559185"/>
              <a:gd name="connsiteY3" fmla="*/ 4673580 h 4673580"/>
              <a:gd name="connsiteX4" fmla="*/ 0 w 3559185"/>
              <a:gd name="connsiteY4" fmla="*/ 0 h 4673580"/>
              <a:gd name="connsiteX5" fmla="*/ 3505845 w 3559185"/>
              <a:gd name="connsiteY5" fmla="*/ 0 h 4673580"/>
              <a:gd name="connsiteX6" fmla="*/ 3486795 w 3559185"/>
              <a:gd name="connsiteY6" fmla="*/ 2247900 h 4673580"/>
              <a:gd name="connsiteX7" fmla="*/ 3559185 w 3559185"/>
              <a:gd name="connsiteY7" fmla="*/ 2948940 h 4673580"/>
              <a:gd name="connsiteX0" fmla="*/ 3467745 w 3505845"/>
              <a:gd name="connsiteY0" fmla="*/ 2857500 h 4673580"/>
              <a:gd name="connsiteX1" fmla="*/ 3486795 w 3505845"/>
              <a:gd name="connsiteY1" fmla="*/ 3524250 h 4673580"/>
              <a:gd name="connsiteX2" fmla="*/ 3505845 w 3505845"/>
              <a:gd name="connsiteY2" fmla="*/ 4673580 h 4673580"/>
              <a:gd name="connsiteX3" fmla="*/ 0 w 3505845"/>
              <a:gd name="connsiteY3" fmla="*/ 4673580 h 4673580"/>
              <a:gd name="connsiteX4" fmla="*/ 0 w 3505845"/>
              <a:gd name="connsiteY4" fmla="*/ 0 h 4673580"/>
              <a:gd name="connsiteX5" fmla="*/ 3505845 w 3505845"/>
              <a:gd name="connsiteY5" fmla="*/ 0 h 4673580"/>
              <a:gd name="connsiteX6" fmla="*/ 3486795 w 3505845"/>
              <a:gd name="connsiteY6" fmla="*/ 2247900 h 4673580"/>
              <a:gd name="connsiteX0" fmla="*/ 3486795 w 3505845"/>
              <a:gd name="connsiteY0" fmla="*/ 3524250 h 4673580"/>
              <a:gd name="connsiteX1" fmla="*/ 3505845 w 3505845"/>
              <a:gd name="connsiteY1" fmla="*/ 4673580 h 4673580"/>
              <a:gd name="connsiteX2" fmla="*/ 0 w 3505845"/>
              <a:gd name="connsiteY2" fmla="*/ 4673580 h 4673580"/>
              <a:gd name="connsiteX3" fmla="*/ 0 w 3505845"/>
              <a:gd name="connsiteY3" fmla="*/ 0 h 4673580"/>
              <a:gd name="connsiteX4" fmla="*/ 3505845 w 3505845"/>
              <a:gd name="connsiteY4" fmla="*/ 0 h 4673580"/>
              <a:gd name="connsiteX5" fmla="*/ 3486795 w 3505845"/>
              <a:gd name="connsiteY5" fmla="*/ 2247900 h 4673580"/>
              <a:gd name="connsiteX0" fmla="*/ 3515978 w 3515978"/>
              <a:gd name="connsiteY0" fmla="*/ 3524250 h 4673580"/>
              <a:gd name="connsiteX1" fmla="*/ 3505845 w 3515978"/>
              <a:gd name="connsiteY1" fmla="*/ 4673580 h 4673580"/>
              <a:gd name="connsiteX2" fmla="*/ 0 w 3515978"/>
              <a:gd name="connsiteY2" fmla="*/ 4673580 h 4673580"/>
              <a:gd name="connsiteX3" fmla="*/ 0 w 3515978"/>
              <a:gd name="connsiteY3" fmla="*/ 0 h 4673580"/>
              <a:gd name="connsiteX4" fmla="*/ 3505845 w 3515978"/>
              <a:gd name="connsiteY4" fmla="*/ 0 h 4673580"/>
              <a:gd name="connsiteX5" fmla="*/ 3486795 w 3515978"/>
              <a:gd name="connsiteY5" fmla="*/ 2247900 h 4673580"/>
              <a:gd name="connsiteX0" fmla="*/ 3506250 w 3506869"/>
              <a:gd name="connsiteY0" fmla="*/ 3524250 h 4673580"/>
              <a:gd name="connsiteX1" fmla="*/ 3505845 w 3506869"/>
              <a:gd name="connsiteY1" fmla="*/ 4673580 h 4673580"/>
              <a:gd name="connsiteX2" fmla="*/ 0 w 3506869"/>
              <a:gd name="connsiteY2" fmla="*/ 4673580 h 4673580"/>
              <a:gd name="connsiteX3" fmla="*/ 0 w 3506869"/>
              <a:gd name="connsiteY3" fmla="*/ 0 h 4673580"/>
              <a:gd name="connsiteX4" fmla="*/ 3505845 w 3506869"/>
              <a:gd name="connsiteY4" fmla="*/ 0 h 4673580"/>
              <a:gd name="connsiteX5" fmla="*/ 3486795 w 3506869"/>
              <a:gd name="connsiteY5" fmla="*/ 2247900 h 4673580"/>
              <a:gd name="connsiteX0" fmla="*/ 3506250 w 3506869"/>
              <a:gd name="connsiteY0" fmla="*/ 3524250 h 4673580"/>
              <a:gd name="connsiteX1" fmla="*/ 3505845 w 3506869"/>
              <a:gd name="connsiteY1" fmla="*/ 4673580 h 4673580"/>
              <a:gd name="connsiteX2" fmla="*/ 0 w 3506869"/>
              <a:gd name="connsiteY2" fmla="*/ 4673580 h 4673580"/>
              <a:gd name="connsiteX3" fmla="*/ 0 w 3506869"/>
              <a:gd name="connsiteY3" fmla="*/ 0 h 4673580"/>
              <a:gd name="connsiteX4" fmla="*/ 3505845 w 3506869"/>
              <a:gd name="connsiteY4" fmla="*/ 0 h 4673580"/>
              <a:gd name="connsiteX5" fmla="*/ 3496523 w 3506869"/>
              <a:gd name="connsiteY5" fmla="*/ 2247900 h 4673580"/>
              <a:gd name="connsiteX0" fmla="*/ 3506250 w 3525963"/>
              <a:gd name="connsiteY0" fmla="*/ 3524250 h 4673580"/>
              <a:gd name="connsiteX1" fmla="*/ 3505845 w 3525963"/>
              <a:gd name="connsiteY1" fmla="*/ 4673580 h 4673580"/>
              <a:gd name="connsiteX2" fmla="*/ 0 w 3525963"/>
              <a:gd name="connsiteY2" fmla="*/ 4673580 h 4673580"/>
              <a:gd name="connsiteX3" fmla="*/ 0 w 3525963"/>
              <a:gd name="connsiteY3" fmla="*/ 0 h 4673580"/>
              <a:gd name="connsiteX4" fmla="*/ 3505845 w 3525963"/>
              <a:gd name="connsiteY4" fmla="*/ 0 h 4673580"/>
              <a:gd name="connsiteX5" fmla="*/ 3525706 w 3525963"/>
              <a:gd name="connsiteY5" fmla="*/ 2257628 h 4673580"/>
              <a:gd name="connsiteX0" fmla="*/ 3506250 w 3516372"/>
              <a:gd name="connsiteY0" fmla="*/ 3524250 h 4673580"/>
              <a:gd name="connsiteX1" fmla="*/ 3505845 w 3516372"/>
              <a:gd name="connsiteY1" fmla="*/ 4673580 h 4673580"/>
              <a:gd name="connsiteX2" fmla="*/ 0 w 3516372"/>
              <a:gd name="connsiteY2" fmla="*/ 4673580 h 4673580"/>
              <a:gd name="connsiteX3" fmla="*/ 0 w 3516372"/>
              <a:gd name="connsiteY3" fmla="*/ 0 h 4673580"/>
              <a:gd name="connsiteX4" fmla="*/ 3505845 w 3516372"/>
              <a:gd name="connsiteY4" fmla="*/ 0 h 4673580"/>
              <a:gd name="connsiteX5" fmla="*/ 3515978 w 3516372"/>
              <a:gd name="connsiteY5" fmla="*/ 2257628 h 4673580"/>
              <a:gd name="connsiteX0" fmla="*/ 3506250 w 3506869"/>
              <a:gd name="connsiteY0" fmla="*/ 3524250 h 4673580"/>
              <a:gd name="connsiteX1" fmla="*/ 3505845 w 3506869"/>
              <a:gd name="connsiteY1" fmla="*/ 4673580 h 4673580"/>
              <a:gd name="connsiteX2" fmla="*/ 0 w 3506869"/>
              <a:gd name="connsiteY2" fmla="*/ 4673580 h 4673580"/>
              <a:gd name="connsiteX3" fmla="*/ 0 w 3506869"/>
              <a:gd name="connsiteY3" fmla="*/ 0 h 4673580"/>
              <a:gd name="connsiteX4" fmla="*/ 3505845 w 3506869"/>
              <a:gd name="connsiteY4" fmla="*/ 0 h 4673580"/>
              <a:gd name="connsiteX5" fmla="*/ 3496523 w 3506869"/>
              <a:gd name="connsiteY5" fmla="*/ 2257628 h 4673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6869" h="4673580">
                <a:moveTo>
                  <a:pt x="3506250" y="3524250"/>
                </a:moveTo>
                <a:cubicBezTo>
                  <a:pt x="3502872" y="3907360"/>
                  <a:pt x="3509223" y="4290470"/>
                  <a:pt x="3505845" y="4673580"/>
                </a:cubicBezTo>
                <a:lnTo>
                  <a:pt x="0" y="4673580"/>
                </a:lnTo>
                <a:lnTo>
                  <a:pt x="0" y="0"/>
                </a:lnTo>
                <a:lnTo>
                  <a:pt x="3505845" y="0"/>
                </a:lnTo>
                <a:cubicBezTo>
                  <a:pt x="3502738" y="749300"/>
                  <a:pt x="3499630" y="1508328"/>
                  <a:pt x="3496523" y="2257628"/>
                </a:cubicBezTo>
              </a:path>
            </a:pathLst>
          </a:cu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 rot="16200000">
            <a:off x="8840821" y="5324522"/>
            <a:ext cx="453958" cy="453958"/>
            <a:chOff x="5869021" y="5872413"/>
            <a:chExt cx="453958" cy="453958"/>
          </a:xfrm>
        </p:grpSpPr>
        <p:sp>
          <p:nvSpPr>
            <p:cNvPr id="4" name="矩形 3"/>
            <p:cNvSpPr/>
            <p:nvPr/>
          </p:nvSpPr>
          <p:spPr>
            <a:xfrm>
              <a:off x="5869021" y="5872413"/>
              <a:ext cx="453958" cy="45395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" name="箭头: V 形 4"/>
            <p:cNvSpPr/>
            <p:nvPr/>
          </p:nvSpPr>
          <p:spPr>
            <a:xfrm rot="5400000">
              <a:off x="5997358" y="5972932"/>
              <a:ext cx="197284" cy="252920"/>
            </a:xfrm>
            <a:prstGeom prst="chevron">
              <a:avLst>
                <a:gd name="adj" fmla="val 7253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338925" y="3543636"/>
            <a:ext cx="5839795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metr415 Blk BT" panose="020B0802020204020303" pitchFamily="34" charset="0"/>
                <a:ea typeface="微软雅黑"/>
                <a:cs typeface="+mn-cs"/>
              </a:rPr>
              <a:t>实验结论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223069" y="1924346"/>
            <a:ext cx="4463481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metr415 Blk BT" panose="020B0802020204020303" pitchFamily="34" charset="0"/>
                <a:ea typeface="微软雅黑"/>
                <a:cs typeface="+mn-cs"/>
              </a:rPr>
              <a:t>PART04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metr415 Blk BT" panose="020B0802020204020303" pitchFamily="34" charset="0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8526622"/>
      </p:ext>
    </p:extLst>
  </p:cSld>
  <p:clrMapOvr>
    <a:masterClrMapping/>
  </p:clrMapOvr>
  <p:transition spd="slow" advTm="400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388795" y="160439"/>
            <a:ext cx="3414409" cy="1118434"/>
            <a:chOff x="4388795" y="199351"/>
            <a:chExt cx="3414409" cy="1118434"/>
          </a:xfrm>
        </p:grpSpPr>
        <p:sp>
          <p:nvSpPr>
            <p:cNvPr id="5" name="矩形 4"/>
            <p:cNvSpPr/>
            <p:nvPr/>
          </p:nvSpPr>
          <p:spPr>
            <a:xfrm>
              <a:off x="4388795" y="496112"/>
              <a:ext cx="3414409" cy="62257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693922" y="199351"/>
              <a:ext cx="80415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4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/>
                  <a:cs typeface="+mn-cs"/>
                </a:rPr>
                <a:t>04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metr415 Blk BT" panose="020B0802020204020303" pitchFamily="34" charset="0"/>
                <a:ea typeface="微软雅黑"/>
                <a:cs typeface="+mn-cs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507151" y="794565"/>
              <a:ext cx="317770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/>
                  <a:cs typeface="+mn-cs"/>
                </a:rPr>
                <a:t>实验结论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888310" y="3218581"/>
            <a:ext cx="8415378" cy="1522309"/>
            <a:chOff x="1501592" y="3459881"/>
            <a:chExt cx="8415378" cy="1522309"/>
          </a:xfrm>
        </p:grpSpPr>
        <p:sp>
          <p:nvSpPr>
            <p:cNvPr id="8" name="圆: 空心 7"/>
            <p:cNvSpPr/>
            <p:nvPr/>
          </p:nvSpPr>
          <p:spPr>
            <a:xfrm>
              <a:off x="1501592" y="3459881"/>
              <a:ext cx="1522309" cy="1522309"/>
            </a:xfrm>
            <a:prstGeom prst="donut">
              <a:avLst>
                <a:gd name="adj" fmla="val 20000"/>
              </a:avLst>
            </a:pr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椭圆 9"/>
            <p:cNvSpPr/>
            <p:nvPr/>
          </p:nvSpPr>
          <p:spPr>
            <a:xfrm>
              <a:off x="3138567" y="3825948"/>
              <a:ext cx="790174" cy="79017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椭圆 12"/>
            <p:cNvSpPr/>
            <p:nvPr/>
          </p:nvSpPr>
          <p:spPr>
            <a:xfrm>
              <a:off x="4043286" y="3825948"/>
              <a:ext cx="790174" cy="79017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圆: 空心 15"/>
            <p:cNvSpPr/>
            <p:nvPr/>
          </p:nvSpPr>
          <p:spPr>
            <a:xfrm>
              <a:off x="4948126" y="3459881"/>
              <a:ext cx="1522309" cy="1522309"/>
            </a:xfrm>
            <a:prstGeom prst="donut">
              <a:avLst>
                <a:gd name="adj" fmla="val 20000"/>
              </a:avLst>
            </a:pr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椭圆 17"/>
            <p:cNvSpPr/>
            <p:nvPr/>
          </p:nvSpPr>
          <p:spPr>
            <a:xfrm>
              <a:off x="6585101" y="3825948"/>
              <a:ext cx="790174" cy="79017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椭圆 20"/>
            <p:cNvSpPr/>
            <p:nvPr/>
          </p:nvSpPr>
          <p:spPr>
            <a:xfrm>
              <a:off x="7489820" y="3825948"/>
              <a:ext cx="790174" cy="79017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圆: 空心 23"/>
            <p:cNvSpPr/>
            <p:nvPr/>
          </p:nvSpPr>
          <p:spPr>
            <a:xfrm>
              <a:off x="8394661" y="3459881"/>
              <a:ext cx="1522309" cy="1522309"/>
            </a:xfrm>
            <a:prstGeom prst="donut">
              <a:avLst>
                <a:gd name="adj" fmla="val 20000"/>
              </a:avLst>
            </a:pr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07A23CF6-5FFC-E508-90D0-C56D56310D28}"/>
              </a:ext>
            </a:extLst>
          </p:cNvPr>
          <p:cNvSpPr txBox="1"/>
          <p:nvPr/>
        </p:nvSpPr>
        <p:spPr>
          <a:xfrm>
            <a:off x="761153" y="4951533"/>
            <a:ext cx="40073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基准法时间复杂度为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O(e^2+ne)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，而高效算法能达到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O(e)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，两种在应用大数据运行的时间差别极大，基准法花费的时间超过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60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小时，而高效算法只需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秒多，约为基准算法的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40000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倍，这体现了算法效率的重要性。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673E852-E536-00C6-7256-E64D5F4AD377}"/>
              </a:ext>
            </a:extLst>
          </p:cNvPr>
          <p:cNvSpPr txBox="1"/>
          <p:nvPr/>
        </p:nvSpPr>
        <p:spPr>
          <a:xfrm>
            <a:off x="4042957" y="1929181"/>
            <a:ext cx="41060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使用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BFS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会比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DFS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更好，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DFS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会形成栈溢出，而且时间也会偏长。而且储存点使用用链表而不是二维数组，更加节省空间。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5FFDDB7-4AB6-C2EE-0D3F-10FB72E5852D}"/>
              </a:ext>
            </a:extLst>
          </p:cNvPr>
          <p:cNvSpPr txBox="1"/>
          <p:nvPr/>
        </p:nvSpPr>
        <p:spPr>
          <a:xfrm>
            <a:off x="7087091" y="4951533"/>
            <a:ext cx="501092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当数据量在较小的时候，使用基准算法所花费的时间是比较小的。但是当数据量很大的时候，再使用基准算法来进行递归就要花费很多的时间。而使用并查集的算法求桥的时间是比较少的，因为并查集可以大大提高找桥的效率。</a:t>
            </a:r>
          </a:p>
        </p:txBody>
      </p:sp>
    </p:spTree>
    <p:extLst>
      <p:ext uri="{BB962C8B-B14F-4D97-AF65-F5344CB8AC3E}">
        <p14:creationId xmlns:p14="http://schemas.microsoft.com/office/powerpoint/2010/main" val="1208794995"/>
      </p:ext>
    </p:extLst>
  </p:cSld>
  <p:clrMapOvr>
    <a:masterClrMapping/>
  </p:clrMapOvr>
  <p:transition spd="slow" advTm="4000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33" b="27933"/>
          <a:stretch>
            <a:fillRect/>
          </a:stretch>
        </p:blipFill>
        <p:spPr/>
      </p:pic>
      <p:sp>
        <p:nvSpPr>
          <p:cNvPr id="3" name="矩形 2"/>
          <p:cNvSpPr/>
          <p:nvPr/>
        </p:nvSpPr>
        <p:spPr>
          <a:xfrm>
            <a:off x="1637655" y="2341863"/>
            <a:ext cx="8916690" cy="2750047"/>
          </a:xfrm>
          <a:prstGeom prst="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64599" y="3038926"/>
            <a:ext cx="7862804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metr415 Blk BT" panose="020B0802020204020303" pitchFamily="34" charset="0"/>
                <a:ea typeface="微软雅黑"/>
                <a:cs typeface="+mn-cs"/>
              </a:rPr>
              <a:t>THANKYOU</a:t>
            </a:r>
            <a:endParaRPr kumimoji="0" lang="zh-CN" alt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metr415 Blk BT" panose="020B0802020204020303" pitchFamily="34" charset="0"/>
              <a:ea typeface="微软雅黑"/>
              <a:cs typeface="+mn-cs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869021" y="5726024"/>
            <a:ext cx="453958" cy="453958"/>
            <a:chOff x="5869021" y="5872413"/>
            <a:chExt cx="453958" cy="453958"/>
          </a:xfrm>
        </p:grpSpPr>
        <p:sp>
          <p:nvSpPr>
            <p:cNvPr id="6" name="矩形 5"/>
            <p:cNvSpPr/>
            <p:nvPr/>
          </p:nvSpPr>
          <p:spPr>
            <a:xfrm>
              <a:off x="5869021" y="5872413"/>
              <a:ext cx="453958" cy="45395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箭头: V 形 6"/>
            <p:cNvSpPr/>
            <p:nvPr/>
          </p:nvSpPr>
          <p:spPr>
            <a:xfrm rot="5400000">
              <a:off x="5997358" y="5972932"/>
              <a:ext cx="197284" cy="252920"/>
            </a:xfrm>
            <a:prstGeom prst="chevron">
              <a:avLst>
                <a:gd name="adj" fmla="val 7253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4630688"/>
      </p:ext>
    </p:extLst>
  </p:cSld>
  <p:clrMapOvr>
    <a:masterClrMapping/>
  </p:clrMapOvr>
  <p:transition spd="slow" advTm="4000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占位符 29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1" r="25501"/>
          <a:stretch>
            <a:fillRect/>
          </a:stretch>
        </p:blipFill>
        <p:spPr>
          <a:xfrm>
            <a:off x="695325" y="662940"/>
            <a:ext cx="4048125" cy="5505450"/>
          </a:xfrm>
        </p:spPr>
      </p:pic>
      <p:sp>
        <p:nvSpPr>
          <p:cNvPr id="3" name="矩形 2"/>
          <p:cNvSpPr/>
          <p:nvPr/>
        </p:nvSpPr>
        <p:spPr>
          <a:xfrm>
            <a:off x="1637655" y="1882350"/>
            <a:ext cx="9859019" cy="3896130"/>
          </a:xfrm>
          <a:prstGeom prst="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567164" y="937052"/>
            <a:ext cx="4883903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algn="dist"/>
            <a:r>
              <a:rPr lang="en-US" altLang="zh-CN" sz="4800" dirty="0">
                <a:latin typeface="Geometr415 Blk BT" panose="020B0802020204020303" pitchFamily="34" charset="0"/>
              </a:rPr>
              <a:t>CONTENTS</a:t>
            </a:r>
            <a:endParaRPr lang="zh-CN" altLang="en-US" sz="4800" dirty="0">
              <a:latin typeface="Geometr415 Blk BT" panose="020B0802020204020303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685780" y="2237997"/>
            <a:ext cx="5703051" cy="646331"/>
            <a:chOff x="5010151" y="2610534"/>
            <a:chExt cx="5703051" cy="646331"/>
          </a:xfrm>
        </p:grpSpPr>
        <p:grpSp>
          <p:nvGrpSpPr>
            <p:cNvPr id="10" name="组合 9"/>
            <p:cNvGrpSpPr/>
            <p:nvPr/>
          </p:nvGrpSpPr>
          <p:grpSpPr>
            <a:xfrm>
              <a:off x="5010151" y="2610534"/>
              <a:ext cx="723899" cy="646331"/>
              <a:chOff x="5010151" y="2610534"/>
              <a:chExt cx="723899" cy="646331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5105400" y="2666999"/>
                <a:ext cx="533400" cy="533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5010151" y="2610534"/>
                <a:ext cx="7238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>
                    <a:rot lat="0" lon="0" rev="0"/>
                  </a:lightRig>
                </a:scene3d>
                <a:sp3d contourW="12700"/>
              </a:bodyPr>
              <a:lstStyle/>
              <a:p>
                <a:pPr algn="dist"/>
                <a:r>
                  <a:rPr lang="en-US" altLang="zh-CN" sz="3600" dirty="0">
                    <a:solidFill>
                      <a:schemeClr val="bg1"/>
                    </a:solidFill>
                    <a:latin typeface="Geometr415 Blk BT" panose="020B0802020204020303" pitchFamily="34" charset="0"/>
                  </a:rPr>
                  <a:t>1</a:t>
                </a:r>
                <a:endParaRPr lang="zh-CN" altLang="en-US" sz="3600" dirty="0">
                  <a:solidFill>
                    <a:schemeClr val="bg1"/>
                  </a:solidFill>
                  <a:latin typeface="Geometr415 Blk BT" panose="020B0802020204020303" pitchFamily="34" charset="0"/>
                </a:endParaRPr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5829299" y="2641312"/>
              <a:ext cx="48839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r>
                <a:rPr lang="zh-CN" altLang="en-US" sz="2800" dirty="0">
                  <a:latin typeface="Geometr415 Blk BT" panose="020B0802020204020303" pitchFamily="34" charset="0"/>
                </a:rPr>
                <a:t>问题分析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685780" y="3111020"/>
            <a:ext cx="5703051" cy="646331"/>
            <a:chOff x="5010151" y="2610534"/>
            <a:chExt cx="5703051" cy="646331"/>
          </a:xfrm>
        </p:grpSpPr>
        <p:grpSp>
          <p:nvGrpSpPr>
            <p:cNvPr id="14" name="组合 13"/>
            <p:cNvGrpSpPr/>
            <p:nvPr/>
          </p:nvGrpSpPr>
          <p:grpSpPr>
            <a:xfrm>
              <a:off x="5010151" y="2610534"/>
              <a:ext cx="723899" cy="646331"/>
              <a:chOff x="5010151" y="2610534"/>
              <a:chExt cx="723899" cy="646331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5105400" y="2666999"/>
                <a:ext cx="533400" cy="533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5010151" y="2610534"/>
                <a:ext cx="7238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>
                    <a:rot lat="0" lon="0" rev="0"/>
                  </a:lightRig>
                </a:scene3d>
                <a:sp3d contourW="12700"/>
              </a:bodyPr>
              <a:lstStyle/>
              <a:p>
                <a:pPr algn="dist"/>
                <a:r>
                  <a:rPr lang="en-US" altLang="zh-CN" sz="3600" dirty="0">
                    <a:solidFill>
                      <a:schemeClr val="bg1"/>
                    </a:solidFill>
                    <a:latin typeface="Geometr415 Blk BT" panose="020B0802020204020303" pitchFamily="34" charset="0"/>
                  </a:rPr>
                  <a:t>2</a:t>
                </a:r>
                <a:endParaRPr lang="zh-CN" altLang="en-US" sz="3600" dirty="0">
                  <a:solidFill>
                    <a:schemeClr val="bg1"/>
                  </a:solidFill>
                  <a:latin typeface="Geometr415 Blk BT" panose="020B0802020204020303" pitchFamily="34" charset="0"/>
                </a:endParaRPr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5829299" y="2641312"/>
              <a:ext cx="48839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r>
                <a:rPr lang="zh-CN" altLang="en-US" sz="2800" dirty="0">
                  <a:latin typeface="Geometr415 Blk BT" panose="020B0802020204020303" pitchFamily="34" charset="0"/>
                </a:rPr>
                <a:t>算法分析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685780" y="3984043"/>
            <a:ext cx="5703051" cy="646331"/>
            <a:chOff x="5010151" y="2610534"/>
            <a:chExt cx="5703051" cy="646331"/>
          </a:xfrm>
        </p:grpSpPr>
        <p:grpSp>
          <p:nvGrpSpPr>
            <p:cNvPr id="19" name="组合 18"/>
            <p:cNvGrpSpPr/>
            <p:nvPr/>
          </p:nvGrpSpPr>
          <p:grpSpPr>
            <a:xfrm>
              <a:off x="5010151" y="2610534"/>
              <a:ext cx="723899" cy="646331"/>
              <a:chOff x="5010151" y="2610534"/>
              <a:chExt cx="723899" cy="646331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5105400" y="2666999"/>
                <a:ext cx="533400" cy="533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5010151" y="2610534"/>
                <a:ext cx="7238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>
                    <a:rot lat="0" lon="0" rev="0"/>
                  </a:lightRig>
                </a:scene3d>
                <a:sp3d contourW="12700"/>
              </a:bodyPr>
              <a:lstStyle/>
              <a:p>
                <a:pPr algn="dist"/>
                <a:r>
                  <a:rPr lang="en-US" altLang="zh-CN" sz="3600" dirty="0">
                    <a:solidFill>
                      <a:schemeClr val="bg1"/>
                    </a:solidFill>
                    <a:latin typeface="Geometr415 Blk BT" panose="020B0802020204020303" pitchFamily="34" charset="0"/>
                  </a:rPr>
                  <a:t>3</a:t>
                </a:r>
                <a:endParaRPr lang="zh-CN" altLang="en-US" sz="3600" dirty="0">
                  <a:solidFill>
                    <a:schemeClr val="bg1"/>
                  </a:solidFill>
                  <a:latin typeface="Geometr415 Blk BT" panose="020B0802020204020303" pitchFamily="34" charset="0"/>
                </a:endParaRPr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5829299" y="2641312"/>
              <a:ext cx="48839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r>
                <a:rPr lang="zh-CN" altLang="en-US" sz="2800" dirty="0">
                  <a:latin typeface="Geometr415 Blk BT" panose="020B0802020204020303" pitchFamily="34" charset="0"/>
                </a:rPr>
                <a:t>数据处理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685780" y="4857065"/>
            <a:ext cx="5703051" cy="646331"/>
            <a:chOff x="5010151" y="2610534"/>
            <a:chExt cx="5703051" cy="646331"/>
          </a:xfrm>
        </p:grpSpPr>
        <p:grpSp>
          <p:nvGrpSpPr>
            <p:cNvPr id="24" name="组合 23"/>
            <p:cNvGrpSpPr/>
            <p:nvPr/>
          </p:nvGrpSpPr>
          <p:grpSpPr>
            <a:xfrm>
              <a:off x="5010151" y="2610534"/>
              <a:ext cx="723899" cy="646331"/>
              <a:chOff x="5010151" y="2610534"/>
              <a:chExt cx="723899" cy="646331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5105400" y="2666999"/>
                <a:ext cx="533400" cy="533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5010151" y="2610534"/>
                <a:ext cx="7238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>
                    <a:rot lat="0" lon="0" rev="0"/>
                  </a:lightRig>
                </a:scene3d>
                <a:sp3d contourW="12700"/>
              </a:bodyPr>
              <a:lstStyle/>
              <a:p>
                <a:pPr algn="dist"/>
                <a:r>
                  <a:rPr lang="en-US" altLang="zh-CN" sz="3600" dirty="0">
                    <a:solidFill>
                      <a:schemeClr val="bg1"/>
                    </a:solidFill>
                    <a:latin typeface="Geometr415 Blk BT" panose="020B0802020204020303" pitchFamily="34" charset="0"/>
                  </a:rPr>
                  <a:t>4</a:t>
                </a:r>
                <a:endParaRPr lang="zh-CN" altLang="en-US" sz="3600" dirty="0">
                  <a:solidFill>
                    <a:schemeClr val="bg1"/>
                  </a:solidFill>
                  <a:latin typeface="Geometr415 Blk BT" panose="020B0802020204020303" pitchFamily="34" charset="0"/>
                </a:endParaRPr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5829299" y="2641312"/>
              <a:ext cx="48839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r>
                <a:rPr lang="zh-CN" altLang="en-US" sz="2800" dirty="0">
                  <a:latin typeface="Geometr415 Blk BT" panose="020B0802020204020303" pitchFamily="34" charset="0"/>
                </a:rPr>
                <a:t>实验结论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172820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51954" y="1104900"/>
            <a:ext cx="3506869" cy="4673580"/>
          </a:xfrm>
          <a:custGeom>
            <a:avLst/>
            <a:gdLst>
              <a:gd name="connsiteX0" fmla="*/ 0 w 3505845"/>
              <a:gd name="connsiteY0" fmla="*/ 0 h 4673580"/>
              <a:gd name="connsiteX1" fmla="*/ 3505845 w 3505845"/>
              <a:gd name="connsiteY1" fmla="*/ 0 h 4673580"/>
              <a:gd name="connsiteX2" fmla="*/ 3505845 w 3505845"/>
              <a:gd name="connsiteY2" fmla="*/ 4673580 h 4673580"/>
              <a:gd name="connsiteX3" fmla="*/ 0 w 3505845"/>
              <a:gd name="connsiteY3" fmla="*/ 4673580 h 4673580"/>
              <a:gd name="connsiteX4" fmla="*/ 0 w 3505845"/>
              <a:gd name="connsiteY4" fmla="*/ 0 h 4673580"/>
              <a:gd name="connsiteX0" fmla="*/ 0 w 3505845"/>
              <a:gd name="connsiteY0" fmla="*/ 0 h 4673580"/>
              <a:gd name="connsiteX1" fmla="*/ 3505845 w 3505845"/>
              <a:gd name="connsiteY1" fmla="*/ 0 h 4673580"/>
              <a:gd name="connsiteX2" fmla="*/ 3486795 w 3505845"/>
              <a:gd name="connsiteY2" fmla="*/ 2247900 h 4673580"/>
              <a:gd name="connsiteX3" fmla="*/ 3505845 w 3505845"/>
              <a:gd name="connsiteY3" fmla="*/ 4673580 h 4673580"/>
              <a:gd name="connsiteX4" fmla="*/ 0 w 3505845"/>
              <a:gd name="connsiteY4" fmla="*/ 4673580 h 4673580"/>
              <a:gd name="connsiteX5" fmla="*/ 0 w 3505845"/>
              <a:gd name="connsiteY5" fmla="*/ 0 h 4673580"/>
              <a:gd name="connsiteX0" fmla="*/ 0 w 3505845"/>
              <a:gd name="connsiteY0" fmla="*/ 0 h 4673580"/>
              <a:gd name="connsiteX1" fmla="*/ 3505845 w 3505845"/>
              <a:gd name="connsiteY1" fmla="*/ 0 h 4673580"/>
              <a:gd name="connsiteX2" fmla="*/ 3486795 w 3505845"/>
              <a:gd name="connsiteY2" fmla="*/ 2247900 h 4673580"/>
              <a:gd name="connsiteX3" fmla="*/ 3486795 w 3505845"/>
              <a:gd name="connsiteY3" fmla="*/ 3524250 h 4673580"/>
              <a:gd name="connsiteX4" fmla="*/ 3505845 w 3505845"/>
              <a:gd name="connsiteY4" fmla="*/ 4673580 h 4673580"/>
              <a:gd name="connsiteX5" fmla="*/ 0 w 3505845"/>
              <a:gd name="connsiteY5" fmla="*/ 4673580 h 4673580"/>
              <a:gd name="connsiteX6" fmla="*/ 0 w 3505845"/>
              <a:gd name="connsiteY6" fmla="*/ 0 h 4673580"/>
              <a:gd name="connsiteX0" fmla="*/ 0 w 3505845"/>
              <a:gd name="connsiteY0" fmla="*/ 0 h 4673580"/>
              <a:gd name="connsiteX1" fmla="*/ 3505845 w 3505845"/>
              <a:gd name="connsiteY1" fmla="*/ 0 h 4673580"/>
              <a:gd name="connsiteX2" fmla="*/ 3486795 w 3505845"/>
              <a:gd name="connsiteY2" fmla="*/ 2247900 h 4673580"/>
              <a:gd name="connsiteX3" fmla="*/ 3467745 w 3505845"/>
              <a:gd name="connsiteY3" fmla="*/ 2857500 h 4673580"/>
              <a:gd name="connsiteX4" fmla="*/ 3486795 w 3505845"/>
              <a:gd name="connsiteY4" fmla="*/ 3524250 h 4673580"/>
              <a:gd name="connsiteX5" fmla="*/ 3505845 w 3505845"/>
              <a:gd name="connsiteY5" fmla="*/ 4673580 h 4673580"/>
              <a:gd name="connsiteX6" fmla="*/ 0 w 3505845"/>
              <a:gd name="connsiteY6" fmla="*/ 4673580 h 4673580"/>
              <a:gd name="connsiteX7" fmla="*/ 0 w 3505845"/>
              <a:gd name="connsiteY7" fmla="*/ 0 h 4673580"/>
              <a:gd name="connsiteX0" fmla="*/ 3467745 w 3559185"/>
              <a:gd name="connsiteY0" fmla="*/ 2857500 h 4673580"/>
              <a:gd name="connsiteX1" fmla="*/ 3486795 w 3559185"/>
              <a:gd name="connsiteY1" fmla="*/ 3524250 h 4673580"/>
              <a:gd name="connsiteX2" fmla="*/ 3505845 w 3559185"/>
              <a:gd name="connsiteY2" fmla="*/ 4673580 h 4673580"/>
              <a:gd name="connsiteX3" fmla="*/ 0 w 3559185"/>
              <a:gd name="connsiteY3" fmla="*/ 4673580 h 4673580"/>
              <a:gd name="connsiteX4" fmla="*/ 0 w 3559185"/>
              <a:gd name="connsiteY4" fmla="*/ 0 h 4673580"/>
              <a:gd name="connsiteX5" fmla="*/ 3505845 w 3559185"/>
              <a:gd name="connsiteY5" fmla="*/ 0 h 4673580"/>
              <a:gd name="connsiteX6" fmla="*/ 3486795 w 3559185"/>
              <a:gd name="connsiteY6" fmla="*/ 2247900 h 4673580"/>
              <a:gd name="connsiteX7" fmla="*/ 3559185 w 3559185"/>
              <a:gd name="connsiteY7" fmla="*/ 2948940 h 4673580"/>
              <a:gd name="connsiteX0" fmla="*/ 3467745 w 3505845"/>
              <a:gd name="connsiteY0" fmla="*/ 2857500 h 4673580"/>
              <a:gd name="connsiteX1" fmla="*/ 3486795 w 3505845"/>
              <a:gd name="connsiteY1" fmla="*/ 3524250 h 4673580"/>
              <a:gd name="connsiteX2" fmla="*/ 3505845 w 3505845"/>
              <a:gd name="connsiteY2" fmla="*/ 4673580 h 4673580"/>
              <a:gd name="connsiteX3" fmla="*/ 0 w 3505845"/>
              <a:gd name="connsiteY3" fmla="*/ 4673580 h 4673580"/>
              <a:gd name="connsiteX4" fmla="*/ 0 w 3505845"/>
              <a:gd name="connsiteY4" fmla="*/ 0 h 4673580"/>
              <a:gd name="connsiteX5" fmla="*/ 3505845 w 3505845"/>
              <a:gd name="connsiteY5" fmla="*/ 0 h 4673580"/>
              <a:gd name="connsiteX6" fmla="*/ 3486795 w 3505845"/>
              <a:gd name="connsiteY6" fmla="*/ 2247900 h 4673580"/>
              <a:gd name="connsiteX0" fmla="*/ 3486795 w 3505845"/>
              <a:gd name="connsiteY0" fmla="*/ 3524250 h 4673580"/>
              <a:gd name="connsiteX1" fmla="*/ 3505845 w 3505845"/>
              <a:gd name="connsiteY1" fmla="*/ 4673580 h 4673580"/>
              <a:gd name="connsiteX2" fmla="*/ 0 w 3505845"/>
              <a:gd name="connsiteY2" fmla="*/ 4673580 h 4673580"/>
              <a:gd name="connsiteX3" fmla="*/ 0 w 3505845"/>
              <a:gd name="connsiteY3" fmla="*/ 0 h 4673580"/>
              <a:gd name="connsiteX4" fmla="*/ 3505845 w 3505845"/>
              <a:gd name="connsiteY4" fmla="*/ 0 h 4673580"/>
              <a:gd name="connsiteX5" fmla="*/ 3486795 w 3505845"/>
              <a:gd name="connsiteY5" fmla="*/ 2247900 h 4673580"/>
              <a:gd name="connsiteX0" fmla="*/ 3515978 w 3515978"/>
              <a:gd name="connsiteY0" fmla="*/ 3524250 h 4673580"/>
              <a:gd name="connsiteX1" fmla="*/ 3505845 w 3515978"/>
              <a:gd name="connsiteY1" fmla="*/ 4673580 h 4673580"/>
              <a:gd name="connsiteX2" fmla="*/ 0 w 3515978"/>
              <a:gd name="connsiteY2" fmla="*/ 4673580 h 4673580"/>
              <a:gd name="connsiteX3" fmla="*/ 0 w 3515978"/>
              <a:gd name="connsiteY3" fmla="*/ 0 h 4673580"/>
              <a:gd name="connsiteX4" fmla="*/ 3505845 w 3515978"/>
              <a:gd name="connsiteY4" fmla="*/ 0 h 4673580"/>
              <a:gd name="connsiteX5" fmla="*/ 3486795 w 3515978"/>
              <a:gd name="connsiteY5" fmla="*/ 2247900 h 4673580"/>
              <a:gd name="connsiteX0" fmla="*/ 3506250 w 3506869"/>
              <a:gd name="connsiteY0" fmla="*/ 3524250 h 4673580"/>
              <a:gd name="connsiteX1" fmla="*/ 3505845 w 3506869"/>
              <a:gd name="connsiteY1" fmla="*/ 4673580 h 4673580"/>
              <a:gd name="connsiteX2" fmla="*/ 0 w 3506869"/>
              <a:gd name="connsiteY2" fmla="*/ 4673580 h 4673580"/>
              <a:gd name="connsiteX3" fmla="*/ 0 w 3506869"/>
              <a:gd name="connsiteY3" fmla="*/ 0 h 4673580"/>
              <a:gd name="connsiteX4" fmla="*/ 3505845 w 3506869"/>
              <a:gd name="connsiteY4" fmla="*/ 0 h 4673580"/>
              <a:gd name="connsiteX5" fmla="*/ 3486795 w 3506869"/>
              <a:gd name="connsiteY5" fmla="*/ 2247900 h 4673580"/>
              <a:gd name="connsiteX0" fmla="*/ 3506250 w 3506869"/>
              <a:gd name="connsiteY0" fmla="*/ 3524250 h 4673580"/>
              <a:gd name="connsiteX1" fmla="*/ 3505845 w 3506869"/>
              <a:gd name="connsiteY1" fmla="*/ 4673580 h 4673580"/>
              <a:gd name="connsiteX2" fmla="*/ 0 w 3506869"/>
              <a:gd name="connsiteY2" fmla="*/ 4673580 h 4673580"/>
              <a:gd name="connsiteX3" fmla="*/ 0 w 3506869"/>
              <a:gd name="connsiteY3" fmla="*/ 0 h 4673580"/>
              <a:gd name="connsiteX4" fmla="*/ 3505845 w 3506869"/>
              <a:gd name="connsiteY4" fmla="*/ 0 h 4673580"/>
              <a:gd name="connsiteX5" fmla="*/ 3496523 w 3506869"/>
              <a:gd name="connsiteY5" fmla="*/ 2247900 h 4673580"/>
              <a:gd name="connsiteX0" fmla="*/ 3506250 w 3525963"/>
              <a:gd name="connsiteY0" fmla="*/ 3524250 h 4673580"/>
              <a:gd name="connsiteX1" fmla="*/ 3505845 w 3525963"/>
              <a:gd name="connsiteY1" fmla="*/ 4673580 h 4673580"/>
              <a:gd name="connsiteX2" fmla="*/ 0 w 3525963"/>
              <a:gd name="connsiteY2" fmla="*/ 4673580 h 4673580"/>
              <a:gd name="connsiteX3" fmla="*/ 0 w 3525963"/>
              <a:gd name="connsiteY3" fmla="*/ 0 h 4673580"/>
              <a:gd name="connsiteX4" fmla="*/ 3505845 w 3525963"/>
              <a:gd name="connsiteY4" fmla="*/ 0 h 4673580"/>
              <a:gd name="connsiteX5" fmla="*/ 3525706 w 3525963"/>
              <a:gd name="connsiteY5" fmla="*/ 2257628 h 4673580"/>
              <a:gd name="connsiteX0" fmla="*/ 3506250 w 3516372"/>
              <a:gd name="connsiteY0" fmla="*/ 3524250 h 4673580"/>
              <a:gd name="connsiteX1" fmla="*/ 3505845 w 3516372"/>
              <a:gd name="connsiteY1" fmla="*/ 4673580 h 4673580"/>
              <a:gd name="connsiteX2" fmla="*/ 0 w 3516372"/>
              <a:gd name="connsiteY2" fmla="*/ 4673580 h 4673580"/>
              <a:gd name="connsiteX3" fmla="*/ 0 w 3516372"/>
              <a:gd name="connsiteY3" fmla="*/ 0 h 4673580"/>
              <a:gd name="connsiteX4" fmla="*/ 3505845 w 3516372"/>
              <a:gd name="connsiteY4" fmla="*/ 0 h 4673580"/>
              <a:gd name="connsiteX5" fmla="*/ 3515978 w 3516372"/>
              <a:gd name="connsiteY5" fmla="*/ 2257628 h 4673580"/>
              <a:gd name="connsiteX0" fmla="*/ 3506250 w 3506869"/>
              <a:gd name="connsiteY0" fmla="*/ 3524250 h 4673580"/>
              <a:gd name="connsiteX1" fmla="*/ 3505845 w 3506869"/>
              <a:gd name="connsiteY1" fmla="*/ 4673580 h 4673580"/>
              <a:gd name="connsiteX2" fmla="*/ 0 w 3506869"/>
              <a:gd name="connsiteY2" fmla="*/ 4673580 h 4673580"/>
              <a:gd name="connsiteX3" fmla="*/ 0 w 3506869"/>
              <a:gd name="connsiteY3" fmla="*/ 0 h 4673580"/>
              <a:gd name="connsiteX4" fmla="*/ 3505845 w 3506869"/>
              <a:gd name="connsiteY4" fmla="*/ 0 h 4673580"/>
              <a:gd name="connsiteX5" fmla="*/ 3496523 w 3506869"/>
              <a:gd name="connsiteY5" fmla="*/ 2257628 h 4673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6869" h="4673580">
                <a:moveTo>
                  <a:pt x="3506250" y="3524250"/>
                </a:moveTo>
                <a:cubicBezTo>
                  <a:pt x="3502872" y="3907360"/>
                  <a:pt x="3509223" y="4290470"/>
                  <a:pt x="3505845" y="4673580"/>
                </a:cubicBezTo>
                <a:lnTo>
                  <a:pt x="0" y="4673580"/>
                </a:lnTo>
                <a:lnTo>
                  <a:pt x="0" y="0"/>
                </a:lnTo>
                <a:lnTo>
                  <a:pt x="3505845" y="0"/>
                </a:lnTo>
                <a:cubicBezTo>
                  <a:pt x="3502738" y="749300"/>
                  <a:pt x="3499630" y="1508328"/>
                  <a:pt x="3496523" y="2257628"/>
                </a:cubicBezTo>
              </a:path>
            </a:pathLst>
          </a:cu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 rot="16200000">
            <a:off x="8840821" y="5324522"/>
            <a:ext cx="453958" cy="453958"/>
            <a:chOff x="5869021" y="5872413"/>
            <a:chExt cx="453958" cy="453958"/>
          </a:xfrm>
        </p:grpSpPr>
        <p:sp>
          <p:nvSpPr>
            <p:cNvPr id="4" name="矩形 3"/>
            <p:cNvSpPr/>
            <p:nvPr/>
          </p:nvSpPr>
          <p:spPr>
            <a:xfrm>
              <a:off x="5869021" y="5872413"/>
              <a:ext cx="453958" cy="45395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箭头: V 形 4"/>
            <p:cNvSpPr/>
            <p:nvPr/>
          </p:nvSpPr>
          <p:spPr>
            <a:xfrm rot="5400000">
              <a:off x="5997358" y="5972932"/>
              <a:ext cx="197284" cy="252920"/>
            </a:xfrm>
            <a:prstGeom prst="chevron">
              <a:avLst>
                <a:gd name="adj" fmla="val 7253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338925" y="3543636"/>
            <a:ext cx="5839795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algn="ctr"/>
            <a:r>
              <a:rPr lang="zh-CN" altLang="en-US" sz="4400" b="1" dirty="0">
                <a:latin typeface="Geometr415 Blk BT" panose="020B0802020204020303" pitchFamily="34" charset="0"/>
              </a:rPr>
              <a:t>问题分析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223069" y="1924346"/>
            <a:ext cx="4463481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algn="dist"/>
            <a:r>
              <a:rPr lang="en-US" altLang="zh-CN" sz="5400" dirty="0">
                <a:latin typeface="Geometr415 Blk BT" panose="020B0802020204020303" pitchFamily="34" charset="0"/>
              </a:rPr>
              <a:t>PART01</a:t>
            </a:r>
            <a:endParaRPr lang="zh-CN" altLang="en-US" sz="5400" dirty="0">
              <a:latin typeface="Geometr415 Blk BT" panose="020B08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559223"/>
      </p:ext>
    </p:extLst>
  </p:cSld>
  <p:clrMapOvr>
    <a:masterClrMapping/>
  </p:clrMapOvr>
  <p:transition spd="slow" advTm="4000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388795" y="160439"/>
            <a:ext cx="3414409" cy="1118434"/>
            <a:chOff x="4388795" y="199351"/>
            <a:chExt cx="3414409" cy="1118434"/>
          </a:xfrm>
        </p:grpSpPr>
        <p:sp>
          <p:nvSpPr>
            <p:cNvPr id="5" name="矩形 4"/>
            <p:cNvSpPr/>
            <p:nvPr/>
          </p:nvSpPr>
          <p:spPr>
            <a:xfrm>
              <a:off x="4388795" y="496112"/>
              <a:ext cx="3414409" cy="62257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693922" y="199351"/>
              <a:ext cx="80415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4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/>
                  <a:cs typeface="+mn-cs"/>
                </a:rPr>
                <a:t>01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metr415 Blk BT" panose="020B0802020204020303" pitchFamily="34" charset="0"/>
                <a:ea typeface="微软雅黑"/>
                <a:cs typeface="+mn-cs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507151" y="794565"/>
              <a:ext cx="317770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/>
                  <a:cs typeface="+mn-cs"/>
                </a:rPr>
                <a:t>问题分析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888310" y="3218581"/>
            <a:ext cx="8415378" cy="1522309"/>
            <a:chOff x="1501592" y="3459881"/>
            <a:chExt cx="8415378" cy="1522309"/>
          </a:xfrm>
        </p:grpSpPr>
        <p:sp>
          <p:nvSpPr>
            <p:cNvPr id="8" name="圆: 空心 7"/>
            <p:cNvSpPr/>
            <p:nvPr/>
          </p:nvSpPr>
          <p:spPr>
            <a:xfrm>
              <a:off x="1501592" y="3459881"/>
              <a:ext cx="1522309" cy="1522309"/>
            </a:xfrm>
            <a:prstGeom prst="donut">
              <a:avLst>
                <a:gd name="adj" fmla="val 20000"/>
              </a:avLst>
            </a:pr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椭圆 9"/>
            <p:cNvSpPr/>
            <p:nvPr/>
          </p:nvSpPr>
          <p:spPr>
            <a:xfrm>
              <a:off x="3138567" y="3825948"/>
              <a:ext cx="790174" cy="79017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椭圆 12"/>
            <p:cNvSpPr/>
            <p:nvPr/>
          </p:nvSpPr>
          <p:spPr>
            <a:xfrm>
              <a:off x="4043286" y="3825948"/>
              <a:ext cx="790174" cy="79017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圆: 空心 15"/>
            <p:cNvSpPr/>
            <p:nvPr/>
          </p:nvSpPr>
          <p:spPr>
            <a:xfrm>
              <a:off x="4948126" y="3459881"/>
              <a:ext cx="1522309" cy="1522309"/>
            </a:xfrm>
            <a:prstGeom prst="donut">
              <a:avLst>
                <a:gd name="adj" fmla="val 20000"/>
              </a:avLst>
            </a:pr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椭圆 17"/>
            <p:cNvSpPr/>
            <p:nvPr/>
          </p:nvSpPr>
          <p:spPr>
            <a:xfrm>
              <a:off x="6585101" y="3825948"/>
              <a:ext cx="790174" cy="79017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椭圆 20"/>
            <p:cNvSpPr/>
            <p:nvPr/>
          </p:nvSpPr>
          <p:spPr>
            <a:xfrm>
              <a:off x="7489820" y="3825948"/>
              <a:ext cx="790174" cy="79017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圆: 空心 23"/>
            <p:cNvSpPr/>
            <p:nvPr/>
          </p:nvSpPr>
          <p:spPr>
            <a:xfrm>
              <a:off x="8394661" y="3459881"/>
              <a:ext cx="1522309" cy="1522309"/>
            </a:xfrm>
            <a:prstGeom prst="donut">
              <a:avLst>
                <a:gd name="adj" fmla="val 20000"/>
              </a:avLst>
            </a:pr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7" name="组合 26"/>
          <p:cNvGrpSpPr/>
          <p:nvPr/>
        </p:nvGrpSpPr>
        <p:grpSpPr>
          <a:xfrm>
            <a:off x="1322014" y="4842109"/>
            <a:ext cx="2654900" cy="1533845"/>
            <a:chOff x="6485209" y="1678126"/>
            <a:chExt cx="2654900" cy="1533845"/>
          </a:xfrm>
        </p:grpSpPr>
        <p:sp>
          <p:nvSpPr>
            <p:cNvPr id="28" name="矩形 27"/>
            <p:cNvSpPr/>
            <p:nvPr/>
          </p:nvSpPr>
          <p:spPr>
            <a:xfrm>
              <a:off x="6485209" y="2030750"/>
              <a:ext cx="2654900" cy="118122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在图论中，一条边被称为“桥”代表这条边一旦被删除，这张图的连通块数量会增加。等价地说，一条边是一座桥当且仅当这条边不在任何环上。一张图可以有零或多座桥。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6691672" y="1678126"/>
              <a:ext cx="2241974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桥的定义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8215083" y="4842109"/>
            <a:ext cx="2654900" cy="869047"/>
            <a:chOff x="6485209" y="1678126"/>
            <a:chExt cx="2654900" cy="869047"/>
          </a:xfrm>
        </p:grpSpPr>
        <p:sp>
          <p:nvSpPr>
            <p:cNvPr id="31" name="矩形 30"/>
            <p:cNvSpPr/>
            <p:nvPr/>
          </p:nvSpPr>
          <p:spPr>
            <a:xfrm>
              <a:off x="6485209" y="2030750"/>
              <a:ext cx="2654900" cy="51642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使用基准算法和高效算法运行程序，在给定图中寻找该图中所有桥的数量。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6691672" y="1678126"/>
              <a:ext cx="2241974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寻找桥的数量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637848" y="2275031"/>
            <a:ext cx="2916303" cy="697194"/>
            <a:chOff x="6485209" y="1678126"/>
            <a:chExt cx="2654900" cy="610999"/>
          </a:xfrm>
        </p:grpSpPr>
        <p:sp>
          <p:nvSpPr>
            <p:cNvPr id="34" name="矩形 33"/>
            <p:cNvSpPr/>
            <p:nvPr/>
          </p:nvSpPr>
          <p:spPr>
            <a:xfrm>
              <a:off x="6485209" y="2030750"/>
              <a:ext cx="2654900" cy="25837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找出一个无向图中所有的桥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6691672" y="1678126"/>
              <a:ext cx="2241974" cy="34547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求解问题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2220385"/>
      </p:ext>
    </p:extLst>
  </p:cSld>
  <p:clrMapOvr>
    <a:masterClrMapping/>
  </p:clrMapOvr>
  <p:transition spd="slow" advTm="4000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3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4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7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8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1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2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51954" y="1104900"/>
            <a:ext cx="3506869" cy="4673580"/>
          </a:xfrm>
          <a:custGeom>
            <a:avLst/>
            <a:gdLst>
              <a:gd name="connsiteX0" fmla="*/ 0 w 3505845"/>
              <a:gd name="connsiteY0" fmla="*/ 0 h 4673580"/>
              <a:gd name="connsiteX1" fmla="*/ 3505845 w 3505845"/>
              <a:gd name="connsiteY1" fmla="*/ 0 h 4673580"/>
              <a:gd name="connsiteX2" fmla="*/ 3505845 w 3505845"/>
              <a:gd name="connsiteY2" fmla="*/ 4673580 h 4673580"/>
              <a:gd name="connsiteX3" fmla="*/ 0 w 3505845"/>
              <a:gd name="connsiteY3" fmla="*/ 4673580 h 4673580"/>
              <a:gd name="connsiteX4" fmla="*/ 0 w 3505845"/>
              <a:gd name="connsiteY4" fmla="*/ 0 h 4673580"/>
              <a:gd name="connsiteX0" fmla="*/ 0 w 3505845"/>
              <a:gd name="connsiteY0" fmla="*/ 0 h 4673580"/>
              <a:gd name="connsiteX1" fmla="*/ 3505845 w 3505845"/>
              <a:gd name="connsiteY1" fmla="*/ 0 h 4673580"/>
              <a:gd name="connsiteX2" fmla="*/ 3486795 w 3505845"/>
              <a:gd name="connsiteY2" fmla="*/ 2247900 h 4673580"/>
              <a:gd name="connsiteX3" fmla="*/ 3505845 w 3505845"/>
              <a:gd name="connsiteY3" fmla="*/ 4673580 h 4673580"/>
              <a:gd name="connsiteX4" fmla="*/ 0 w 3505845"/>
              <a:gd name="connsiteY4" fmla="*/ 4673580 h 4673580"/>
              <a:gd name="connsiteX5" fmla="*/ 0 w 3505845"/>
              <a:gd name="connsiteY5" fmla="*/ 0 h 4673580"/>
              <a:gd name="connsiteX0" fmla="*/ 0 w 3505845"/>
              <a:gd name="connsiteY0" fmla="*/ 0 h 4673580"/>
              <a:gd name="connsiteX1" fmla="*/ 3505845 w 3505845"/>
              <a:gd name="connsiteY1" fmla="*/ 0 h 4673580"/>
              <a:gd name="connsiteX2" fmla="*/ 3486795 w 3505845"/>
              <a:gd name="connsiteY2" fmla="*/ 2247900 h 4673580"/>
              <a:gd name="connsiteX3" fmla="*/ 3486795 w 3505845"/>
              <a:gd name="connsiteY3" fmla="*/ 3524250 h 4673580"/>
              <a:gd name="connsiteX4" fmla="*/ 3505845 w 3505845"/>
              <a:gd name="connsiteY4" fmla="*/ 4673580 h 4673580"/>
              <a:gd name="connsiteX5" fmla="*/ 0 w 3505845"/>
              <a:gd name="connsiteY5" fmla="*/ 4673580 h 4673580"/>
              <a:gd name="connsiteX6" fmla="*/ 0 w 3505845"/>
              <a:gd name="connsiteY6" fmla="*/ 0 h 4673580"/>
              <a:gd name="connsiteX0" fmla="*/ 0 w 3505845"/>
              <a:gd name="connsiteY0" fmla="*/ 0 h 4673580"/>
              <a:gd name="connsiteX1" fmla="*/ 3505845 w 3505845"/>
              <a:gd name="connsiteY1" fmla="*/ 0 h 4673580"/>
              <a:gd name="connsiteX2" fmla="*/ 3486795 w 3505845"/>
              <a:gd name="connsiteY2" fmla="*/ 2247900 h 4673580"/>
              <a:gd name="connsiteX3" fmla="*/ 3467745 w 3505845"/>
              <a:gd name="connsiteY3" fmla="*/ 2857500 h 4673580"/>
              <a:gd name="connsiteX4" fmla="*/ 3486795 w 3505845"/>
              <a:gd name="connsiteY4" fmla="*/ 3524250 h 4673580"/>
              <a:gd name="connsiteX5" fmla="*/ 3505845 w 3505845"/>
              <a:gd name="connsiteY5" fmla="*/ 4673580 h 4673580"/>
              <a:gd name="connsiteX6" fmla="*/ 0 w 3505845"/>
              <a:gd name="connsiteY6" fmla="*/ 4673580 h 4673580"/>
              <a:gd name="connsiteX7" fmla="*/ 0 w 3505845"/>
              <a:gd name="connsiteY7" fmla="*/ 0 h 4673580"/>
              <a:gd name="connsiteX0" fmla="*/ 3467745 w 3559185"/>
              <a:gd name="connsiteY0" fmla="*/ 2857500 h 4673580"/>
              <a:gd name="connsiteX1" fmla="*/ 3486795 w 3559185"/>
              <a:gd name="connsiteY1" fmla="*/ 3524250 h 4673580"/>
              <a:gd name="connsiteX2" fmla="*/ 3505845 w 3559185"/>
              <a:gd name="connsiteY2" fmla="*/ 4673580 h 4673580"/>
              <a:gd name="connsiteX3" fmla="*/ 0 w 3559185"/>
              <a:gd name="connsiteY3" fmla="*/ 4673580 h 4673580"/>
              <a:gd name="connsiteX4" fmla="*/ 0 w 3559185"/>
              <a:gd name="connsiteY4" fmla="*/ 0 h 4673580"/>
              <a:gd name="connsiteX5" fmla="*/ 3505845 w 3559185"/>
              <a:gd name="connsiteY5" fmla="*/ 0 h 4673580"/>
              <a:gd name="connsiteX6" fmla="*/ 3486795 w 3559185"/>
              <a:gd name="connsiteY6" fmla="*/ 2247900 h 4673580"/>
              <a:gd name="connsiteX7" fmla="*/ 3559185 w 3559185"/>
              <a:gd name="connsiteY7" fmla="*/ 2948940 h 4673580"/>
              <a:gd name="connsiteX0" fmla="*/ 3467745 w 3505845"/>
              <a:gd name="connsiteY0" fmla="*/ 2857500 h 4673580"/>
              <a:gd name="connsiteX1" fmla="*/ 3486795 w 3505845"/>
              <a:gd name="connsiteY1" fmla="*/ 3524250 h 4673580"/>
              <a:gd name="connsiteX2" fmla="*/ 3505845 w 3505845"/>
              <a:gd name="connsiteY2" fmla="*/ 4673580 h 4673580"/>
              <a:gd name="connsiteX3" fmla="*/ 0 w 3505845"/>
              <a:gd name="connsiteY3" fmla="*/ 4673580 h 4673580"/>
              <a:gd name="connsiteX4" fmla="*/ 0 w 3505845"/>
              <a:gd name="connsiteY4" fmla="*/ 0 h 4673580"/>
              <a:gd name="connsiteX5" fmla="*/ 3505845 w 3505845"/>
              <a:gd name="connsiteY5" fmla="*/ 0 h 4673580"/>
              <a:gd name="connsiteX6" fmla="*/ 3486795 w 3505845"/>
              <a:gd name="connsiteY6" fmla="*/ 2247900 h 4673580"/>
              <a:gd name="connsiteX0" fmla="*/ 3486795 w 3505845"/>
              <a:gd name="connsiteY0" fmla="*/ 3524250 h 4673580"/>
              <a:gd name="connsiteX1" fmla="*/ 3505845 w 3505845"/>
              <a:gd name="connsiteY1" fmla="*/ 4673580 h 4673580"/>
              <a:gd name="connsiteX2" fmla="*/ 0 w 3505845"/>
              <a:gd name="connsiteY2" fmla="*/ 4673580 h 4673580"/>
              <a:gd name="connsiteX3" fmla="*/ 0 w 3505845"/>
              <a:gd name="connsiteY3" fmla="*/ 0 h 4673580"/>
              <a:gd name="connsiteX4" fmla="*/ 3505845 w 3505845"/>
              <a:gd name="connsiteY4" fmla="*/ 0 h 4673580"/>
              <a:gd name="connsiteX5" fmla="*/ 3486795 w 3505845"/>
              <a:gd name="connsiteY5" fmla="*/ 2247900 h 4673580"/>
              <a:gd name="connsiteX0" fmla="*/ 3515978 w 3515978"/>
              <a:gd name="connsiteY0" fmla="*/ 3524250 h 4673580"/>
              <a:gd name="connsiteX1" fmla="*/ 3505845 w 3515978"/>
              <a:gd name="connsiteY1" fmla="*/ 4673580 h 4673580"/>
              <a:gd name="connsiteX2" fmla="*/ 0 w 3515978"/>
              <a:gd name="connsiteY2" fmla="*/ 4673580 h 4673580"/>
              <a:gd name="connsiteX3" fmla="*/ 0 w 3515978"/>
              <a:gd name="connsiteY3" fmla="*/ 0 h 4673580"/>
              <a:gd name="connsiteX4" fmla="*/ 3505845 w 3515978"/>
              <a:gd name="connsiteY4" fmla="*/ 0 h 4673580"/>
              <a:gd name="connsiteX5" fmla="*/ 3486795 w 3515978"/>
              <a:gd name="connsiteY5" fmla="*/ 2247900 h 4673580"/>
              <a:gd name="connsiteX0" fmla="*/ 3506250 w 3506869"/>
              <a:gd name="connsiteY0" fmla="*/ 3524250 h 4673580"/>
              <a:gd name="connsiteX1" fmla="*/ 3505845 w 3506869"/>
              <a:gd name="connsiteY1" fmla="*/ 4673580 h 4673580"/>
              <a:gd name="connsiteX2" fmla="*/ 0 w 3506869"/>
              <a:gd name="connsiteY2" fmla="*/ 4673580 h 4673580"/>
              <a:gd name="connsiteX3" fmla="*/ 0 w 3506869"/>
              <a:gd name="connsiteY3" fmla="*/ 0 h 4673580"/>
              <a:gd name="connsiteX4" fmla="*/ 3505845 w 3506869"/>
              <a:gd name="connsiteY4" fmla="*/ 0 h 4673580"/>
              <a:gd name="connsiteX5" fmla="*/ 3486795 w 3506869"/>
              <a:gd name="connsiteY5" fmla="*/ 2247900 h 4673580"/>
              <a:gd name="connsiteX0" fmla="*/ 3506250 w 3506869"/>
              <a:gd name="connsiteY0" fmla="*/ 3524250 h 4673580"/>
              <a:gd name="connsiteX1" fmla="*/ 3505845 w 3506869"/>
              <a:gd name="connsiteY1" fmla="*/ 4673580 h 4673580"/>
              <a:gd name="connsiteX2" fmla="*/ 0 w 3506869"/>
              <a:gd name="connsiteY2" fmla="*/ 4673580 h 4673580"/>
              <a:gd name="connsiteX3" fmla="*/ 0 w 3506869"/>
              <a:gd name="connsiteY3" fmla="*/ 0 h 4673580"/>
              <a:gd name="connsiteX4" fmla="*/ 3505845 w 3506869"/>
              <a:gd name="connsiteY4" fmla="*/ 0 h 4673580"/>
              <a:gd name="connsiteX5" fmla="*/ 3496523 w 3506869"/>
              <a:gd name="connsiteY5" fmla="*/ 2247900 h 4673580"/>
              <a:gd name="connsiteX0" fmla="*/ 3506250 w 3525963"/>
              <a:gd name="connsiteY0" fmla="*/ 3524250 h 4673580"/>
              <a:gd name="connsiteX1" fmla="*/ 3505845 w 3525963"/>
              <a:gd name="connsiteY1" fmla="*/ 4673580 h 4673580"/>
              <a:gd name="connsiteX2" fmla="*/ 0 w 3525963"/>
              <a:gd name="connsiteY2" fmla="*/ 4673580 h 4673580"/>
              <a:gd name="connsiteX3" fmla="*/ 0 w 3525963"/>
              <a:gd name="connsiteY3" fmla="*/ 0 h 4673580"/>
              <a:gd name="connsiteX4" fmla="*/ 3505845 w 3525963"/>
              <a:gd name="connsiteY4" fmla="*/ 0 h 4673580"/>
              <a:gd name="connsiteX5" fmla="*/ 3525706 w 3525963"/>
              <a:gd name="connsiteY5" fmla="*/ 2257628 h 4673580"/>
              <a:gd name="connsiteX0" fmla="*/ 3506250 w 3516372"/>
              <a:gd name="connsiteY0" fmla="*/ 3524250 h 4673580"/>
              <a:gd name="connsiteX1" fmla="*/ 3505845 w 3516372"/>
              <a:gd name="connsiteY1" fmla="*/ 4673580 h 4673580"/>
              <a:gd name="connsiteX2" fmla="*/ 0 w 3516372"/>
              <a:gd name="connsiteY2" fmla="*/ 4673580 h 4673580"/>
              <a:gd name="connsiteX3" fmla="*/ 0 w 3516372"/>
              <a:gd name="connsiteY3" fmla="*/ 0 h 4673580"/>
              <a:gd name="connsiteX4" fmla="*/ 3505845 w 3516372"/>
              <a:gd name="connsiteY4" fmla="*/ 0 h 4673580"/>
              <a:gd name="connsiteX5" fmla="*/ 3515978 w 3516372"/>
              <a:gd name="connsiteY5" fmla="*/ 2257628 h 4673580"/>
              <a:gd name="connsiteX0" fmla="*/ 3506250 w 3506869"/>
              <a:gd name="connsiteY0" fmla="*/ 3524250 h 4673580"/>
              <a:gd name="connsiteX1" fmla="*/ 3505845 w 3506869"/>
              <a:gd name="connsiteY1" fmla="*/ 4673580 h 4673580"/>
              <a:gd name="connsiteX2" fmla="*/ 0 w 3506869"/>
              <a:gd name="connsiteY2" fmla="*/ 4673580 h 4673580"/>
              <a:gd name="connsiteX3" fmla="*/ 0 w 3506869"/>
              <a:gd name="connsiteY3" fmla="*/ 0 h 4673580"/>
              <a:gd name="connsiteX4" fmla="*/ 3505845 w 3506869"/>
              <a:gd name="connsiteY4" fmla="*/ 0 h 4673580"/>
              <a:gd name="connsiteX5" fmla="*/ 3496523 w 3506869"/>
              <a:gd name="connsiteY5" fmla="*/ 2257628 h 4673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6869" h="4673580">
                <a:moveTo>
                  <a:pt x="3506250" y="3524250"/>
                </a:moveTo>
                <a:cubicBezTo>
                  <a:pt x="3502872" y="3907360"/>
                  <a:pt x="3509223" y="4290470"/>
                  <a:pt x="3505845" y="4673580"/>
                </a:cubicBezTo>
                <a:lnTo>
                  <a:pt x="0" y="4673580"/>
                </a:lnTo>
                <a:lnTo>
                  <a:pt x="0" y="0"/>
                </a:lnTo>
                <a:lnTo>
                  <a:pt x="3505845" y="0"/>
                </a:lnTo>
                <a:cubicBezTo>
                  <a:pt x="3502738" y="749300"/>
                  <a:pt x="3499630" y="1508328"/>
                  <a:pt x="3496523" y="2257628"/>
                </a:cubicBezTo>
              </a:path>
            </a:pathLst>
          </a:cu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 rot="16200000">
            <a:off x="8840821" y="5324522"/>
            <a:ext cx="453958" cy="453958"/>
            <a:chOff x="5869021" y="5872413"/>
            <a:chExt cx="453958" cy="453958"/>
          </a:xfrm>
        </p:grpSpPr>
        <p:sp>
          <p:nvSpPr>
            <p:cNvPr id="4" name="矩形 3"/>
            <p:cNvSpPr/>
            <p:nvPr/>
          </p:nvSpPr>
          <p:spPr>
            <a:xfrm>
              <a:off x="5869021" y="5872413"/>
              <a:ext cx="453958" cy="45395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" name="箭头: V 形 4"/>
            <p:cNvSpPr/>
            <p:nvPr/>
          </p:nvSpPr>
          <p:spPr>
            <a:xfrm rot="5400000">
              <a:off x="5997358" y="5972932"/>
              <a:ext cx="197284" cy="252920"/>
            </a:xfrm>
            <a:prstGeom prst="chevron">
              <a:avLst>
                <a:gd name="adj" fmla="val 7253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338925" y="3625604"/>
            <a:ext cx="5839795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metr415 Blk BT" panose="020B0802020204020303" pitchFamily="34" charset="0"/>
                <a:ea typeface="微软雅黑"/>
                <a:cs typeface="+mn-cs"/>
              </a:rPr>
              <a:t>算法分析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223069" y="1924346"/>
            <a:ext cx="4463481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metr415 Blk BT" panose="020B0802020204020303" pitchFamily="34" charset="0"/>
                <a:ea typeface="微软雅黑"/>
                <a:cs typeface="+mn-cs"/>
              </a:rPr>
              <a:t>PART02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metr415 Blk BT" panose="020B0802020204020303" pitchFamily="34" charset="0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4388133"/>
      </p:ext>
    </p:extLst>
  </p:cSld>
  <p:clrMapOvr>
    <a:masterClrMapping/>
  </p:clrMapOvr>
  <p:transition spd="slow" advTm="400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388795" y="160439"/>
            <a:ext cx="3414409" cy="1118434"/>
            <a:chOff x="4388795" y="199351"/>
            <a:chExt cx="3414409" cy="1118434"/>
          </a:xfrm>
        </p:grpSpPr>
        <p:sp>
          <p:nvSpPr>
            <p:cNvPr id="5" name="矩形 4"/>
            <p:cNvSpPr/>
            <p:nvPr/>
          </p:nvSpPr>
          <p:spPr>
            <a:xfrm>
              <a:off x="4388795" y="496112"/>
              <a:ext cx="3414409" cy="62257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693922" y="199351"/>
              <a:ext cx="80415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4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/>
                  <a:cs typeface="+mn-cs"/>
                </a:rPr>
                <a:t>02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metr415 Blk BT" panose="020B0802020204020303" pitchFamily="34" charset="0"/>
                <a:ea typeface="微软雅黑"/>
                <a:cs typeface="+mn-cs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507151" y="794565"/>
              <a:ext cx="317770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/>
                  <a:cs typeface="+mn-cs"/>
                </a:rPr>
                <a:t>基准算法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997069" y="4592520"/>
            <a:ext cx="4530923" cy="1311028"/>
            <a:chOff x="6848277" y="2516740"/>
            <a:chExt cx="4530923" cy="1311028"/>
          </a:xfrm>
        </p:grpSpPr>
        <p:grpSp>
          <p:nvGrpSpPr>
            <p:cNvPr id="16" name="组合 15"/>
            <p:cNvGrpSpPr/>
            <p:nvPr/>
          </p:nvGrpSpPr>
          <p:grpSpPr>
            <a:xfrm rot="16200000">
              <a:off x="6848277" y="2516741"/>
              <a:ext cx="453958" cy="453958"/>
              <a:chOff x="5869021" y="5872413"/>
              <a:chExt cx="453958" cy="453958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5869021" y="5872413"/>
                <a:ext cx="453958" cy="45395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2" name="箭头: V 形 21"/>
              <p:cNvSpPr/>
              <p:nvPr/>
            </p:nvSpPr>
            <p:spPr>
              <a:xfrm rot="5400000">
                <a:off x="5997358" y="5972932"/>
                <a:ext cx="197284" cy="252920"/>
              </a:xfrm>
              <a:prstGeom prst="chevron">
                <a:avLst>
                  <a:gd name="adj" fmla="val 7253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7430572" y="2516740"/>
              <a:ext cx="3948628" cy="1311028"/>
              <a:chOff x="6585160" y="1678126"/>
              <a:chExt cx="3948628" cy="1311028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6585160" y="2030750"/>
                <a:ext cx="3948628" cy="95840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首先对建好的图度邻接表进行遍历，对遍历的每一个节点，也就是图中的边尝试进行删除操作，然后计算删除边之后图中的连通分量，如果删除该边后的连通分量增加，则说明该边时该图的桥，否则不是。</a:t>
                </a: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6585160" y="1678126"/>
                <a:ext cx="2241974" cy="3961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算法核心思想</a:t>
                </a:r>
              </a:p>
            </p:txBody>
          </p:sp>
        </p:grp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1C30AA24-1994-AD7F-6770-6F91E0C788FE}"/>
              </a:ext>
            </a:extLst>
          </p:cNvPr>
          <p:cNvGrpSpPr/>
          <p:nvPr/>
        </p:nvGrpSpPr>
        <p:grpSpPr>
          <a:xfrm>
            <a:off x="6333796" y="1890072"/>
            <a:ext cx="4530923" cy="646231"/>
            <a:chOff x="6848277" y="2516740"/>
            <a:chExt cx="4530923" cy="646231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74C9809E-7DAF-59FF-C166-B98E9716EF32}"/>
                </a:ext>
              </a:extLst>
            </p:cNvPr>
            <p:cNvGrpSpPr/>
            <p:nvPr/>
          </p:nvGrpSpPr>
          <p:grpSpPr>
            <a:xfrm rot="16200000">
              <a:off x="6848277" y="2516741"/>
              <a:ext cx="453958" cy="453958"/>
              <a:chOff x="5869021" y="5872413"/>
              <a:chExt cx="453958" cy="453958"/>
            </a:xfrm>
          </p:grpSpPr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8CD824B3-FE67-FCA9-B3C1-0CC9ED9CEBF7}"/>
                  </a:ext>
                </a:extLst>
              </p:cNvPr>
              <p:cNvSpPr/>
              <p:nvPr/>
            </p:nvSpPr>
            <p:spPr>
              <a:xfrm>
                <a:off x="5869021" y="5872413"/>
                <a:ext cx="453958" cy="45395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7" name="箭头: V 形 46">
                <a:extLst>
                  <a:ext uri="{FF2B5EF4-FFF2-40B4-BE49-F238E27FC236}">
                    <a16:creationId xmlns:a16="http://schemas.microsoft.com/office/drawing/2014/main" id="{EEA6B880-95E4-7396-F8DF-C4622530BA13}"/>
                  </a:ext>
                </a:extLst>
              </p:cNvPr>
              <p:cNvSpPr/>
              <p:nvPr/>
            </p:nvSpPr>
            <p:spPr>
              <a:xfrm rot="5400000">
                <a:off x="5997358" y="5972932"/>
                <a:ext cx="197284" cy="252920"/>
              </a:xfrm>
              <a:prstGeom prst="chevron">
                <a:avLst>
                  <a:gd name="adj" fmla="val 7253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695F4D17-B3BD-BF8B-B407-6A7DBAB95DFA}"/>
                </a:ext>
              </a:extLst>
            </p:cNvPr>
            <p:cNvGrpSpPr/>
            <p:nvPr/>
          </p:nvGrpSpPr>
          <p:grpSpPr>
            <a:xfrm>
              <a:off x="7430572" y="2516740"/>
              <a:ext cx="3948628" cy="646231"/>
              <a:chOff x="6585160" y="1678126"/>
              <a:chExt cx="3948628" cy="646231"/>
            </a:xfrm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3BDECA60-C33F-E5D8-8ABC-E3CF8BD23BE1}"/>
                  </a:ext>
                </a:extLst>
              </p:cNvPr>
              <p:cNvSpPr/>
              <p:nvPr/>
            </p:nvSpPr>
            <p:spPr>
              <a:xfrm>
                <a:off x="6585160" y="2030750"/>
                <a:ext cx="3948628" cy="293607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14C48759-ADD3-9678-F768-59D3CB2E80CC}"/>
                  </a:ext>
                </a:extLst>
              </p:cNvPr>
              <p:cNvSpPr/>
              <p:nvPr/>
            </p:nvSpPr>
            <p:spPr>
              <a:xfrm>
                <a:off x="6585160" y="1678126"/>
                <a:ext cx="3177700" cy="3961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生成广度优先搜索树伪代码</a:t>
                </a:r>
              </a:p>
            </p:txBody>
          </p: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F464FB78-202B-37C9-E63B-E21885C3A4B1}"/>
              </a:ext>
            </a:extLst>
          </p:cNvPr>
          <p:cNvGrpSpPr/>
          <p:nvPr/>
        </p:nvGrpSpPr>
        <p:grpSpPr>
          <a:xfrm>
            <a:off x="997070" y="2042472"/>
            <a:ext cx="4530923" cy="2197424"/>
            <a:chOff x="6848277" y="2516740"/>
            <a:chExt cx="4530923" cy="2197424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2EFD94D1-A209-151B-064A-934983E0A94A}"/>
                </a:ext>
              </a:extLst>
            </p:cNvPr>
            <p:cNvGrpSpPr/>
            <p:nvPr/>
          </p:nvGrpSpPr>
          <p:grpSpPr>
            <a:xfrm rot="16200000">
              <a:off x="6848277" y="2516741"/>
              <a:ext cx="453958" cy="453958"/>
              <a:chOff x="5869021" y="5872413"/>
              <a:chExt cx="453958" cy="453958"/>
            </a:xfrm>
          </p:grpSpPr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19E7DA9B-423D-5724-E295-34C3413C3F54}"/>
                  </a:ext>
                </a:extLst>
              </p:cNvPr>
              <p:cNvSpPr/>
              <p:nvPr/>
            </p:nvSpPr>
            <p:spPr>
              <a:xfrm>
                <a:off x="5869021" y="5872413"/>
                <a:ext cx="453958" cy="45395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9" name="箭头: V 形 38">
                <a:extLst>
                  <a:ext uri="{FF2B5EF4-FFF2-40B4-BE49-F238E27FC236}">
                    <a16:creationId xmlns:a16="http://schemas.microsoft.com/office/drawing/2014/main" id="{2B0AA76A-F804-92CD-4C78-29FB9AB384EA}"/>
                  </a:ext>
                </a:extLst>
              </p:cNvPr>
              <p:cNvSpPr/>
              <p:nvPr/>
            </p:nvSpPr>
            <p:spPr>
              <a:xfrm rot="5400000">
                <a:off x="5997358" y="5972932"/>
                <a:ext cx="197284" cy="252920"/>
              </a:xfrm>
              <a:prstGeom prst="chevron">
                <a:avLst>
                  <a:gd name="adj" fmla="val 7253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CEF52262-4C5D-FEC1-0577-7A85F8680933}"/>
                </a:ext>
              </a:extLst>
            </p:cNvPr>
            <p:cNvGrpSpPr/>
            <p:nvPr/>
          </p:nvGrpSpPr>
          <p:grpSpPr>
            <a:xfrm>
              <a:off x="7430572" y="2516740"/>
              <a:ext cx="3948628" cy="2197424"/>
              <a:chOff x="6585160" y="1678126"/>
              <a:chExt cx="3948628" cy="2197424"/>
            </a:xfrm>
          </p:grpSpPr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80324CB0-BA38-7DAC-91E9-F625A1CA12B6}"/>
                  </a:ext>
                </a:extLst>
              </p:cNvPr>
              <p:cNvSpPr/>
              <p:nvPr/>
            </p:nvSpPr>
            <p:spPr>
              <a:xfrm>
                <a:off x="6585160" y="2030750"/>
                <a:ext cx="3948628" cy="1844800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由于数据中的图为稀疏图，使用邻接矩阵会导致空间不足而无法运行，因此使用邻接表来储存该图。但是在使用邻接矩阵存储的时候，也存在它的局限性；在本次实验中，图时无向图，因此使用邻接表存储图的时候，对称边需要在另一个链表中，为解决这个问题，可以在邻接表的基础上，在节点中再添加一个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edge</a:t>
                </a: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结点指针，用来指向对称边的节点所在的地址，从而实现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O(1)</a:t>
                </a: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访问对称边，从而提高算法效率</a:t>
                </a: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2F3D7132-954C-D194-7C64-7F913474B4F2}"/>
                  </a:ext>
                </a:extLst>
              </p:cNvPr>
              <p:cNvSpPr/>
              <p:nvPr/>
            </p:nvSpPr>
            <p:spPr>
              <a:xfrm>
                <a:off x="6585160" y="1678126"/>
                <a:ext cx="2241974" cy="3961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数据结构选择</a:t>
                </a:r>
              </a:p>
            </p:txBody>
          </p:sp>
        </p:grpSp>
      </p:grpSp>
      <p:pic>
        <p:nvPicPr>
          <p:cNvPr id="43" name="图片 42">
            <a:extLst>
              <a:ext uri="{FF2B5EF4-FFF2-40B4-BE49-F238E27FC236}">
                <a16:creationId xmlns:a16="http://schemas.microsoft.com/office/drawing/2014/main" id="{7CA4F807-9172-F985-861E-0F767A5BA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795" y="2711584"/>
            <a:ext cx="5416877" cy="319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72049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388795" y="160439"/>
            <a:ext cx="3414409" cy="1118434"/>
            <a:chOff x="4388795" y="199351"/>
            <a:chExt cx="3414409" cy="1118434"/>
          </a:xfrm>
        </p:grpSpPr>
        <p:sp>
          <p:nvSpPr>
            <p:cNvPr id="5" name="矩形 4"/>
            <p:cNvSpPr/>
            <p:nvPr/>
          </p:nvSpPr>
          <p:spPr>
            <a:xfrm>
              <a:off x="4388795" y="496112"/>
              <a:ext cx="3414409" cy="62257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693922" y="199351"/>
              <a:ext cx="80415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4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/>
                  <a:cs typeface="+mn-cs"/>
                </a:rPr>
                <a:t>02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metr415 Blk BT" panose="020B0802020204020303" pitchFamily="34" charset="0"/>
                <a:ea typeface="微软雅黑"/>
                <a:cs typeface="+mn-cs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507151" y="794565"/>
              <a:ext cx="317770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/>
                  <a:cs typeface="+mn-cs"/>
                </a:rPr>
                <a:t>基准算法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1C30AA24-1994-AD7F-6770-6F91E0C788FE}"/>
              </a:ext>
            </a:extLst>
          </p:cNvPr>
          <p:cNvGrpSpPr/>
          <p:nvPr/>
        </p:nvGrpSpPr>
        <p:grpSpPr>
          <a:xfrm>
            <a:off x="1047420" y="1507609"/>
            <a:ext cx="4530923" cy="646231"/>
            <a:chOff x="6848277" y="2516740"/>
            <a:chExt cx="4530923" cy="646231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74C9809E-7DAF-59FF-C166-B98E9716EF32}"/>
                </a:ext>
              </a:extLst>
            </p:cNvPr>
            <p:cNvGrpSpPr/>
            <p:nvPr/>
          </p:nvGrpSpPr>
          <p:grpSpPr>
            <a:xfrm rot="16200000">
              <a:off x="6848277" y="2516741"/>
              <a:ext cx="453958" cy="453958"/>
              <a:chOff x="5869021" y="5872413"/>
              <a:chExt cx="453958" cy="453958"/>
            </a:xfrm>
          </p:grpSpPr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8CD824B3-FE67-FCA9-B3C1-0CC9ED9CEBF7}"/>
                  </a:ext>
                </a:extLst>
              </p:cNvPr>
              <p:cNvSpPr/>
              <p:nvPr/>
            </p:nvSpPr>
            <p:spPr>
              <a:xfrm>
                <a:off x="5869021" y="5872413"/>
                <a:ext cx="453958" cy="45395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7" name="箭头: V 形 46">
                <a:extLst>
                  <a:ext uri="{FF2B5EF4-FFF2-40B4-BE49-F238E27FC236}">
                    <a16:creationId xmlns:a16="http://schemas.microsoft.com/office/drawing/2014/main" id="{EEA6B880-95E4-7396-F8DF-C4622530BA13}"/>
                  </a:ext>
                </a:extLst>
              </p:cNvPr>
              <p:cNvSpPr/>
              <p:nvPr/>
            </p:nvSpPr>
            <p:spPr>
              <a:xfrm rot="5400000">
                <a:off x="5997358" y="5972932"/>
                <a:ext cx="197284" cy="252920"/>
              </a:xfrm>
              <a:prstGeom prst="chevron">
                <a:avLst>
                  <a:gd name="adj" fmla="val 7253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695F4D17-B3BD-BF8B-B407-6A7DBAB95DFA}"/>
                </a:ext>
              </a:extLst>
            </p:cNvPr>
            <p:cNvGrpSpPr/>
            <p:nvPr/>
          </p:nvGrpSpPr>
          <p:grpSpPr>
            <a:xfrm>
              <a:off x="7430572" y="2516740"/>
              <a:ext cx="3948628" cy="646231"/>
              <a:chOff x="6585160" y="1678126"/>
              <a:chExt cx="3948628" cy="646231"/>
            </a:xfrm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3BDECA60-C33F-E5D8-8ABC-E3CF8BD23BE1}"/>
                  </a:ext>
                </a:extLst>
              </p:cNvPr>
              <p:cNvSpPr/>
              <p:nvPr/>
            </p:nvSpPr>
            <p:spPr>
              <a:xfrm>
                <a:off x="6585160" y="2030750"/>
                <a:ext cx="3948628" cy="293607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14C48759-ADD3-9678-F768-59D3CB2E80CC}"/>
                  </a:ext>
                </a:extLst>
              </p:cNvPr>
              <p:cNvSpPr/>
              <p:nvPr/>
            </p:nvSpPr>
            <p:spPr>
              <a:xfrm>
                <a:off x="6585160" y="1678126"/>
                <a:ext cx="3177700" cy="3961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计算连通分量伪代码</a:t>
                </a:r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ED243AB-851E-8214-AFC5-D3361C6168AB}"/>
              </a:ext>
            </a:extLst>
          </p:cNvPr>
          <p:cNvGrpSpPr/>
          <p:nvPr/>
        </p:nvGrpSpPr>
        <p:grpSpPr>
          <a:xfrm>
            <a:off x="6613658" y="1509806"/>
            <a:ext cx="4530923" cy="646231"/>
            <a:chOff x="6848277" y="2516740"/>
            <a:chExt cx="4530923" cy="646231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8949FCC2-90F5-4DFB-1265-03857F2343DC}"/>
                </a:ext>
              </a:extLst>
            </p:cNvPr>
            <p:cNvGrpSpPr/>
            <p:nvPr/>
          </p:nvGrpSpPr>
          <p:grpSpPr>
            <a:xfrm rot="16200000">
              <a:off x="6848277" y="2516741"/>
              <a:ext cx="453958" cy="453958"/>
              <a:chOff x="5869021" y="5872413"/>
              <a:chExt cx="453958" cy="453958"/>
            </a:xfrm>
          </p:grpSpPr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80769208-DAF2-EEE7-F0EE-C3CADF97CDAE}"/>
                  </a:ext>
                </a:extLst>
              </p:cNvPr>
              <p:cNvSpPr/>
              <p:nvPr/>
            </p:nvSpPr>
            <p:spPr>
              <a:xfrm>
                <a:off x="5869021" y="5872413"/>
                <a:ext cx="453958" cy="45395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9" name="箭头: V 形 48">
                <a:extLst>
                  <a:ext uri="{FF2B5EF4-FFF2-40B4-BE49-F238E27FC236}">
                    <a16:creationId xmlns:a16="http://schemas.microsoft.com/office/drawing/2014/main" id="{FEDAA0BD-700D-0857-19FB-FB0C713BB174}"/>
                  </a:ext>
                </a:extLst>
              </p:cNvPr>
              <p:cNvSpPr/>
              <p:nvPr/>
            </p:nvSpPr>
            <p:spPr>
              <a:xfrm rot="5400000">
                <a:off x="5997358" y="5972932"/>
                <a:ext cx="197284" cy="252920"/>
              </a:xfrm>
              <a:prstGeom prst="chevron">
                <a:avLst>
                  <a:gd name="adj" fmla="val 7253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AE4180BA-9F2D-E721-5A9E-A84FD2956CD8}"/>
                </a:ext>
              </a:extLst>
            </p:cNvPr>
            <p:cNvGrpSpPr/>
            <p:nvPr/>
          </p:nvGrpSpPr>
          <p:grpSpPr>
            <a:xfrm>
              <a:off x="7430572" y="2516740"/>
              <a:ext cx="3948628" cy="646231"/>
              <a:chOff x="6585160" y="1678126"/>
              <a:chExt cx="3948628" cy="646231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4E5AA251-1DF9-86D6-922C-690522830247}"/>
                  </a:ext>
                </a:extLst>
              </p:cNvPr>
              <p:cNvSpPr/>
              <p:nvPr/>
            </p:nvSpPr>
            <p:spPr>
              <a:xfrm>
                <a:off x="6585160" y="2030750"/>
                <a:ext cx="3948628" cy="293607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D468AACB-592A-A9F4-4414-1F49DAE1C529}"/>
                  </a:ext>
                </a:extLst>
              </p:cNvPr>
              <p:cNvSpPr/>
              <p:nvPr/>
            </p:nvSpPr>
            <p:spPr>
              <a:xfrm>
                <a:off x="6585160" y="1678126"/>
                <a:ext cx="3177700" cy="3961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基准算法核心伪代码</a:t>
                </a:r>
              </a:p>
            </p:txBody>
          </p:sp>
        </p:grpSp>
      </p:grpSp>
      <p:pic>
        <p:nvPicPr>
          <p:cNvPr id="50" name="图片 49">
            <a:extLst>
              <a:ext uri="{FF2B5EF4-FFF2-40B4-BE49-F238E27FC236}">
                <a16:creationId xmlns:a16="http://schemas.microsoft.com/office/drawing/2014/main" id="{A60B59CD-74EC-DC75-EBBA-6E6FE31CE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152" y="2062088"/>
            <a:ext cx="4357350" cy="3396784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BC614CB9-C7B6-E509-D063-1995BADD4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658" y="2006459"/>
            <a:ext cx="461962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398214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388795" y="160439"/>
            <a:ext cx="3414409" cy="1118434"/>
            <a:chOff x="4388795" y="199351"/>
            <a:chExt cx="3414409" cy="1118434"/>
          </a:xfrm>
        </p:grpSpPr>
        <p:sp>
          <p:nvSpPr>
            <p:cNvPr id="5" name="矩形 4"/>
            <p:cNvSpPr/>
            <p:nvPr/>
          </p:nvSpPr>
          <p:spPr>
            <a:xfrm>
              <a:off x="4388795" y="496112"/>
              <a:ext cx="3414409" cy="62257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693922" y="199351"/>
              <a:ext cx="80415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4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/>
                  <a:cs typeface="+mn-cs"/>
                </a:rPr>
                <a:t>02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metr415 Blk BT" panose="020B0802020204020303" pitchFamily="34" charset="0"/>
                <a:ea typeface="微软雅黑"/>
                <a:cs typeface="+mn-cs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507151" y="794565"/>
              <a:ext cx="317770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b="1" dirty="0">
                  <a:solidFill>
                    <a:prstClr val="black"/>
                  </a:solidFill>
                  <a:latin typeface="Geometr415 Blk BT" panose="020B0802020204020303" pitchFamily="34" charset="0"/>
                  <a:ea typeface="微软雅黑"/>
                </a:rPr>
                <a:t>高效算法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metr415 Blk BT" panose="020B0802020204020303" pitchFamily="34" charset="0"/>
                <a:ea typeface="微软雅黑"/>
                <a:cs typeface="+mn-cs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24218" y="1577326"/>
            <a:ext cx="3709154" cy="3971434"/>
            <a:chOff x="6848277" y="2516740"/>
            <a:chExt cx="3709154" cy="3971434"/>
          </a:xfrm>
        </p:grpSpPr>
        <p:grpSp>
          <p:nvGrpSpPr>
            <p:cNvPr id="16" name="组合 15"/>
            <p:cNvGrpSpPr/>
            <p:nvPr/>
          </p:nvGrpSpPr>
          <p:grpSpPr>
            <a:xfrm rot="16200000">
              <a:off x="6848277" y="2516741"/>
              <a:ext cx="453958" cy="453958"/>
              <a:chOff x="5869021" y="5872413"/>
              <a:chExt cx="453958" cy="453958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5869021" y="5872413"/>
                <a:ext cx="453958" cy="45395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2" name="箭头: V 形 21"/>
              <p:cNvSpPr/>
              <p:nvPr/>
            </p:nvSpPr>
            <p:spPr>
              <a:xfrm rot="5400000">
                <a:off x="5997358" y="5972932"/>
                <a:ext cx="197284" cy="252920"/>
              </a:xfrm>
              <a:prstGeom prst="chevron">
                <a:avLst>
                  <a:gd name="adj" fmla="val 7253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7430572" y="2516740"/>
              <a:ext cx="3126859" cy="3971434"/>
              <a:chOff x="6585160" y="1678126"/>
              <a:chExt cx="3126859" cy="3971434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6585160" y="2030749"/>
                <a:ext cx="3126859" cy="3618811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实现高效算法前，首先考虑：任意一个图中的边，除了重复边和自环边（指向自身的边），就只有桥和环边（该边参与构成一个环），所以如果能够从图中计算环边、重复边和自环边的数量，就可直接用所有边数量减去上述几类边的数量，就得到桥的数量。在读取数据并存储的时候，若读取到重复边和自环边，则记录其数量、不将其加入存储，方便后续的算法实现。该算法使用到广度优先搜索，得到的生成树用并查集表示（存于数组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tree</a:t>
                </a: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中，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tree[</a:t>
                </a:r>
                <a:r>
                  <a:rPr lang="en-US" altLang="zh-CN" sz="12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]</a:t>
                </a: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的值为点</a:t>
                </a:r>
                <a:r>
                  <a:rPr lang="en-US" altLang="zh-CN" sz="12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</a:t>
                </a: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的父节点在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tree</a:t>
                </a: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中的索引值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</a:t>
                </a: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从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开始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)</a:t>
                </a: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；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iii.	</a:t>
                </a: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在生成树中，由于桥的存在，使得原本两个独立的连通块相连为一个连通块，所以所有的桥都必然出现在生成树中，而一部分没有进入生成树的边则全部是环边</a:t>
                </a: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6585160" y="1678126"/>
                <a:ext cx="2241974" cy="3961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算法分析</a:t>
                </a:r>
              </a:p>
            </p:txBody>
          </p:sp>
        </p:grp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CFD4CBF-1AC1-2985-E7CB-06ED06D6D5BF}"/>
              </a:ext>
            </a:extLst>
          </p:cNvPr>
          <p:cNvGrpSpPr/>
          <p:nvPr/>
        </p:nvGrpSpPr>
        <p:grpSpPr>
          <a:xfrm>
            <a:off x="4603316" y="1577326"/>
            <a:ext cx="4530922" cy="646231"/>
            <a:chOff x="6848278" y="2516740"/>
            <a:chExt cx="4530922" cy="646231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7838AD07-31E9-5757-93E9-875999705B83}"/>
                </a:ext>
              </a:extLst>
            </p:cNvPr>
            <p:cNvGrpSpPr/>
            <p:nvPr/>
          </p:nvGrpSpPr>
          <p:grpSpPr>
            <a:xfrm rot="16200000">
              <a:off x="6848278" y="2516742"/>
              <a:ext cx="453958" cy="453958"/>
              <a:chOff x="5869021" y="5872413"/>
              <a:chExt cx="453958" cy="453958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7B228A2C-0080-140E-9CFF-8C63D345F175}"/>
                  </a:ext>
                </a:extLst>
              </p:cNvPr>
              <p:cNvSpPr/>
              <p:nvPr/>
            </p:nvSpPr>
            <p:spPr>
              <a:xfrm>
                <a:off x="5869021" y="5872413"/>
                <a:ext cx="453958" cy="45395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2" name="箭头: V 形 31">
                <a:extLst>
                  <a:ext uri="{FF2B5EF4-FFF2-40B4-BE49-F238E27FC236}">
                    <a16:creationId xmlns:a16="http://schemas.microsoft.com/office/drawing/2014/main" id="{428A52E0-821A-1637-6C30-53B59FE69B09}"/>
                  </a:ext>
                </a:extLst>
              </p:cNvPr>
              <p:cNvSpPr/>
              <p:nvPr/>
            </p:nvSpPr>
            <p:spPr>
              <a:xfrm rot="5400000">
                <a:off x="5997358" y="5972932"/>
                <a:ext cx="197284" cy="252920"/>
              </a:xfrm>
              <a:prstGeom prst="chevron">
                <a:avLst>
                  <a:gd name="adj" fmla="val 7253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5F918636-4ADA-24F6-35B8-BC24D2B7C228}"/>
                </a:ext>
              </a:extLst>
            </p:cNvPr>
            <p:cNvGrpSpPr/>
            <p:nvPr/>
          </p:nvGrpSpPr>
          <p:grpSpPr>
            <a:xfrm>
              <a:off x="7430572" y="2516740"/>
              <a:ext cx="3948628" cy="646231"/>
              <a:chOff x="6585160" y="1678126"/>
              <a:chExt cx="3948628" cy="646231"/>
            </a:xfrm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EC4D698C-3EFC-86AE-F723-5F48E801DB44}"/>
                  </a:ext>
                </a:extLst>
              </p:cNvPr>
              <p:cNvSpPr/>
              <p:nvPr/>
            </p:nvSpPr>
            <p:spPr>
              <a:xfrm>
                <a:off x="6585160" y="2030750"/>
                <a:ext cx="3948628" cy="293607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4D7D6252-385C-4E8E-0E91-3F53604A20DD}"/>
                  </a:ext>
                </a:extLst>
              </p:cNvPr>
              <p:cNvSpPr/>
              <p:nvPr/>
            </p:nvSpPr>
            <p:spPr>
              <a:xfrm>
                <a:off x="6585160" y="1678126"/>
                <a:ext cx="2241974" cy="3961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算法流程</a:t>
                </a:r>
              </a:p>
            </p:txBody>
          </p:sp>
        </p:grp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B798FDEC-D08A-EC84-EAA3-9E16149C30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165" y="2388755"/>
            <a:ext cx="4079980" cy="1990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0AADADB1-7911-E3CA-9A76-E36E170BA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110" y="2388755"/>
            <a:ext cx="2141220" cy="286131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ECAE5B27-99FE-74A1-BBF0-3EBCC7FB052F}"/>
              </a:ext>
            </a:extLst>
          </p:cNvPr>
          <p:cNvSpPr/>
          <p:nvPr/>
        </p:nvSpPr>
        <p:spPr>
          <a:xfrm>
            <a:off x="4612448" y="4542649"/>
            <a:ext cx="4402585" cy="73802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使用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BFS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算法将图变为生成出，在生成树中添加环边，计算进入生成树的数量；依次环的数量以及环中进入生成树的数量，最终桥的数量即为总边数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环数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生成边的数量。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D310F05-CE2F-7746-D3EB-7D7DA45C76C6}"/>
              </a:ext>
            </a:extLst>
          </p:cNvPr>
          <p:cNvSpPr/>
          <p:nvPr/>
        </p:nvSpPr>
        <p:spPr>
          <a:xfrm>
            <a:off x="9664500" y="5350693"/>
            <a:ext cx="2241974" cy="39613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标记环边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69356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388795" y="160439"/>
            <a:ext cx="3414409" cy="1118434"/>
            <a:chOff x="4388795" y="199351"/>
            <a:chExt cx="3414409" cy="1118434"/>
          </a:xfrm>
        </p:grpSpPr>
        <p:sp>
          <p:nvSpPr>
            <p:cNvPr id="5" name="矩形 4"/>
            <p:cNvSpPr/>
            <p:nvPr/>
          </p:nvSpPr>
          <p:spPr>
            <a:xfrm>
              <a:off x="4388795" y="496112"/>
              <a:ext cx="3414409" cy="62257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693922" y="199351"/>
              <a:ext cx="80415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4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metr415 Blk BT" panose="020B0802020204020303" pitchFamily="34" charset="0"/>
                  <a:ea typeface="微软雅黑"/>
                  <a:cs typeface="+mn-cs"/>
                </a:rPr>
                <a:t>02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metr415 Blk BT" panose="020B0802020204020303" pitchFamily="34" charset="0"/>
                <a:ea typeface="微软雅黑"/>
                <a:cs typeface="+mn-cs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507151" y="794565"/>
              <a:ext cx="317770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b="1" dirty="0">
                  <a:solidFill>
                    <a:prstClr val="black"/>
                  </a:solidFill>
                  <a:latin typeface="Geometr415 Blk BT" panose="020B0802020204020303" pitchFamily="34" charset="0"/>
                  <a:ea typeface="微软雅黑"/>
                </a:rPr>
                <a:t>高效算法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metr415 Blk BT" panose="020B0802020204020303" pitchFamily="34" charset="0"/>
                <a:ea typeface="微软雅黑"/>
                <a:cs typeface="+mn-cs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CFD4CBF-1AC1-2985-E7CB-06ED06D6D5BF}"/>
              </a:ext>
            </a:extLst>
          </p:cNvPr>
          <p:cNvGrpSpPr/>
          <p:nvPr/>
        </p:nvGrpSpPr>
        <p:grpSpPr>
          <a:xfrm>
            <a:off x="4507151" y="1524283"/>
            <a:ext cx="4530922" cy="646231"/>
            <a:chOff x="6848278" y="2516740"/>
            <a:chExt cx="4530922" cy="646231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7838AD07-31E9-5757-93E9-875999705B83}"/>
                </a:ext>
              </a:extLst>
            </p:cNvPr>
            <p:cNvGrpSpPr/>
            <p:nvPr/>
          </p:nvGrpSpPr>
          <p:grpSpPr>
            <a:xfrm rot="16200000">
              <a:off x="6848278" y="2516742"/>
              <a:ext cx="453958" cy="453958"/>
              <a:chOff x="5869021" y="5872413"/>
              <a:chExt cx="453958" cy="453958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7B228A2C-0080-140E-9CFF-8C63D345F175}"/>
                  </a:ext>
                </a:extLst>
              </p:cNvPr>
              <p:cNvSpPr/>
              <p:nvPr/>
            </p:nvSpPr>
            <p:spPr>
              <a:xfrm>
                <a:off x="5869021" y="5872413"/>
                <a:ext cx="453958" cy="45395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2" name="箭头: V 形 31">
                <a:extLst>
                  <a:ext uri="{FF2B5EF4-FFF2-40B4-BE49-F238E27FC236}">
                    <a16:creationId xmlns:a16="http://schemas.microsoft.com/office/drawing/2014/main" id="{428A52E0-821A-1637-6C30-53B59FE69B09}"/>
                  </a:ext>
                </a:extLst>
              </p:cNvPr>
              <p:cNvSpPr/>
              <p:nvPr/>
            </p:nvSpPr>
            <p:spPr>
              <a:xfrm rot="5400000">
                <a:off x="5997358" y="5972932"/>
                <a:ext cx="197284" cy="252920"/>
              </a:xfrm>
              <a:prstGeom prst="chevron">
                <a:avLst>
                  <a:gd name="adj" fmla="val 7253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5F918636-4ADA-24F6-35B8-BC24D2B7C228}"/>
                </a:ext>
              </a:extLst>
            </p:cNvPr>
            <p:cNvGrpSpPr/>
            <p:nvPr/>
          </p:nvGrpSpPr>
          <p:grpSpPr>
            <a:xfrm>
              <a:off x="7430572" y="2516740"/>
              <a:ext cx="3948628" cy="646231"/>
              <a:chOff x="6585160" y="1678126"/>
              <a:chExt cx="3948628" cy="646231"/>
            </a:xfrm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EC4D698C-3EFC-86AE-F723-5F48E801DB44}"/>
                  </a:ext>
                </a:extLst>
              </p:cNvPr>
              <p:cNvSpPr/>
              <p:nvPr/>
            </p:nvSpPr>
            <p:spPr>
              <a:xfrm>
                <a:off x="6585160" y="2030750"/>
                <a:ext cx="3948628" cy="293607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4D7D6252-385C-4E8E-0E91-3F53604A20DD}"/>
                  </a:ext>
                </a:extLst>
              </p:cNvPr>
              <p:cNvSpPr/>
              <p:nvPr/>
            </p:nvSpPr>
            <p:spPr>
              <a:xfrm>
                <a:off x="6585160" y="1678126"/>
                <a:ext cx="2241974" cy="3961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计数器伪代码</a:t>
                </a:r>
              </a:p>
            </p:txBody>
          </p:sp>
        </p:grp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F2833800-F80A-14FF-FD2D-F3E132309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71" y="2486056"/>
            <a:ext cx="4002577" cy="3254308"/>
          </a:xfrm>
          <a:prstGeom prst="rect">
            <a:avLst/>
          </a:prstGeom>
        </p:spPr>
      </p:pic>
      <p:grpSp>
        <p:nvGrpSpPr>
          <p:cNvPr id="38" name="组合 37">
            <a:extLst>
              <a:ext uri="{FF2B5EF4-FFF2-40B4-BE49-F238E27FC236}">
                <a16:creationId xmlns:a16="http://schemas.microsoft.com/office/drawing/2014/main" id="{2095A817-D024-0B43-6D37-1078189A6DE1}"/>
              </a:ext>
            </a:extLst>
          </p:cNvPr>
          <p:cNvGrpSpPr/>
          <p:nvPr/>
        </p:nvGrpSpPr>
        <p:grpSpPr>
          <a:xfrm>
            <a:off x="334671" y="1524283"/>
            <a:ext cx="4530922" cy="646231"/>
            <a:chOff x="6848278" y="2516740"/>
            <a:chExt cx="4530922" cy="646231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9F060D64-D7B0-0C2D-417E-7B3C7CD77382}"/>
                </a:ext>
              </a:extLst>
            </p:cNvPr>
            <p:cNvGrpSpPr/>
            <p:nvPr/>
          </p:nvGrpSpPr>
          <p:grpSpPr>
            <a:xfrm rot="16200000">
              <a:off x="6848278" y="2516742"/>
              <a:ext cx="453958" cy="453958"/>
              <a:chOff x="5869021" y="5872413"/>
              <a:chExt cx="453958" cy="453958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F7EF583E-7AF6-2E48-1BCF-9802C959E462}"/>
                  </a:ext>
                </a:extLst>
              </p:cNvPr>
              <p:cNvSpPr/>
              <p:nvPr/>
            </p:nvSpPr>
            <p:spPr>
              <a:xfrm>
                <a:off x="5869021" y="5872413"/>
                <a:ext cx="453958" cy="45395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4" name="箭头: V 形 43">
                <a:extLst>
                  <a:ext uri="{FF2B5EF4-FFF2-40B4-BE49-F238E27FC236}">
                    <a16:creationId xmlns:a16="http://schemas.microsoft.com/office/drawing/2014/main" id="{A4F2F524-A2DC-A2EA-F394-13FC1AB749F7}"/>
                  </a:ext>
                </a:extLst>
              </p:cNvPr>
              <p:cNvSpPr/>
              <p:nvPr/>
            </p:nvSpPr>
            <p:spPr>
              <a:xfrm rot="5400000">
                <a:off x="5997358" y="5972932"/>
                <a:ext cx="197284" cy="252920"/>
              </a:xfrm>
              <a:prstGeom prst="chevron">
                <a:avLst>
                  <a:gd name="adj" fmla="val 7253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BFA49583-2B58-3F3F-7EB5-881A2F29556F}"/>
                </a:ext>
              </a:extLst>
            </p:cNvPr>
            <p:cNvGrpSpPr/>
            <p:nvPr/>
          </p:nvGrpSpPr>
          <p:grpSpPr>
            <a:xfrm>
              <a:off x="7430572" y="2516740"/>
              <a:ext cx="3948628" cy="646231"/>
              <a:chOff x="6585160" y="1678126"/>
              <a:chExt cx="3948628" cy="646231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F228F033-44FB-4672-1535-98E823F5705A}"/>
                  </a:ext>
                </a:extLst>
              </p:cNvPr>
              <p:cNvSpPr/>
              <p:nvPr/>
            </p:nvSpPr>
            <p:spPr>
              <a:xfrm>
                <a:off x="6585160" y="2030750"/>
                <a:ext cx="3948628" cy="293607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D528385A-4660-515E-054A-5DF4BA506A11}"/>
                  </a:ext>
                </a:extLst>
              </p:cNvPr>
              <p:cNvSpPr/>
              <p:nvPr/>
            </p:nvSpPr>
            <p:spPr>
              <a:xfrm>
                <a:off x="6585160" y="1678126"/>
                <a:ext cx="2241974" cy="3961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BFS</a:t>
                </a:r>
                <a:r>
                  <a:rPr lang="zh-CN" alt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生成树伪代码</a:t>
                </a:r>
              </a:p>
            </p:txBody>
          </p:sp>
        </p:grp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D734E0DF-4217-250F-618C-1A6EC9ED0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151" y="2465312"/>
            <a:ext cx="5049481" cy="37528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87D2EB1-4FF0-AB10-1152-B3AF91D87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285" y="2465312"/>
            <a:ext cx="4490500" cy="373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96682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</TotalTime>
  <Words>1213</Words>
  <Application>Microsoft Office PowerPoint</Application>
  <PresentationFormat>宽屏</PresentationFormat>
  <Paragraphs>90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Geometr415 Blk BT</vt:lpstr>
      <vt:lpstr>Arial</vt:lpstr>
      <vt:lpstr>等线</vt:lpstr>
      <vt:lpstr>Adobe 仿宋 Std R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逆流的小鱼</dc:creator>
  <cp:lastModifiedBy>张 欣杰</cp:lastModifiedBy>
  <cp:revision>39</cp:revision>
  <dcterms:created xsi:type="dcterms:W3CDTF">2017-05-25T01:38:20Z</dcterms:created>
  <dcterms:modified xsi:type="dcterms:W3CDTF">2022-06-17T01:11:54Z</dcterms:modified>
</cp:coreProperties>
</file>